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78" r:id="rId4"/>
    <p:sldId id="257" r:id="rId5"/>
    <p:sldId id="279" r:id="rId6"/>
    <p:sldId id="284" r:id="rId7"/>
    <p:sldId id="280" r:id="rId8"/>
    <p:sldId id="285" r:id="rId9"/>
    <p:sldId id="286" r:id="rId10"/>
    <p:sldId id="282" r:id="rId11"/>
    <p:sldId id="290" r:id="rId12"/>
    <p:sldId id="288" r:id="rId13"/>
    <p:sldId id="291" r:id="rId14"/>
    <p:sldId id="287"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2033" autoAdjust="0"/>
  </p:normalViewPr>
  <p:slideViewPr>
    <p:cSldViewPr snapToGrid="0">
      <p:cViewPr varScale="1">
        <p:scale>
          <a:sx n="70" d="100"/>
          <a:sy n="70" d="100"/>
        </p:scale>
        <p:origin x="758" y="62"/>
      </p:cViewPr>
      <p:guideLst/>
    </p:cSldViewPr>
  </p:slideViewPr>
  <p:notesTextViewPr>
    <p:cViewPr>
      <p:scale>
        <a:sx n="1" d="1"/>
        <a:sy n="1" d="1"/>
      </p:scale>
      <p:origin x="0" y="0"/>
    </p:cViewPr>
  </p:notesTextViewPr>
  <p:notesViewPr>
    <p:cSldViewPr snapToGrid="0">
      <p:cViewPr>
        <p:scale>
          <a:sx n="110" d="100"/>
          <a:sy n="110" d="100"/>
        </p:scale>
        <p:origin x="1181" y="-35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1867-0CF1-44B2-89B3-D6626AC62A70}"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C4604-A210-437C-AA1F-F12C2F3A7CCA}" type="slidenum">
              <a:rPr lang="en-US" smtClean="0"/>
              <a:t>‹#›</a:t>
            </a:fld>
            <a:endParaRPr lang="en-US"/>
          </a:p>
        </p:txBody>
      </p:sp>
    </p:spTree>
    <p:extLst>
      <p:ext uri="{BB962C8B-B14F-4D97-AF65-F5344CB8AC3E}">
        <p14:creationId xmlns:p14="http://schemas.microsoft.com/office/powerpoint/2010/main" val="386566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EC4604-A210-437C-AA1F-F12C2F3A7CCA}" type="slidenum">
              <a:rPr lang="en-US" smtClean="0"/>
              <a:t>1</a:t>
            </a:fld>
            <a:endParaRPr lang="en-US"/>
          </a:p>
        </p:txBody>
      </p:sp>
    </p:spTree>
    <p:extLst>
      <p:ext uri="{BB962C8B-B14F-4D97-AF65-F5344CB8AC3E}">
        <p14:creationId xmlns:p14="http://schemas.microsoft.com/office/powerpoint/2010/main" val="284946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EC4604-A210-437C-AA1F-F12C2F3A7CCA}" type="slidenum">
              <a:rPr lang="en-US" smtClean="0"/>
              <a:t>4</a:t>
            </a:fld>
            <a:endParaRPr lang="en-US"/>
          </a:p>
        </p:txBody>
      </p:sp>
    </p:spTree>
    <p:extLst>
      <p:ext uri="{BB962C8B-B14F-4D97-AF65-F5344CB8AC3E}">
        <p14:creationId xmlns:p14="http://schemas.microsoft.com/office/powerpoint/2010/main" val="58991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EC4604-A210-437C-AA1F-F12C2F3A7CCA}" type="slidenum">
              <a:rPr lang="en-US" smtClean="0"/>
              <a:t>10</a:t>
            </a:fld>
            <a:endParaRPr lang="en-US"/>
          </a:p>
        </p:txBody>
      </p:sp>
    </p:spTree>
    <p:extLst>
      <p:ext uri="{BB962C8B-B14F-4D97-AF65-F5344CB8AC3E}">
        <p14:creationId xmlns:p14="http://schemas.microsoft.com/office/powerpoint/2010/main" val="258126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1B13-35F3-49FA-1B14-96657203E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870B64-8EAD-DF98-F52C-130FB43D5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30311-E077-3A90-6A49-5B9D2CE8BD9D}"/>
              </a:ext>
            </a:extLst>
          </p:cNvPr>
          <p:cNvSpPr>
            <a:spLocks noGrp="1"/>
          </p:cNvSpPr>
          <p:nvPr>
            <p:ph type="dt" sz="half" idx="10"/>
          </p:nvPr>
        </p:nvSpPr>
        <p:spPr/>
        <p:txBody>
          <a:bodyPr/>
          <a:lstStyle/>
          <a:p>
            <a:fld id="{955B57E5-8803-401B-9450-957BE6DA41CD}" type="datetime1">
              <a:rPr lang="en-US" smtClean="0"/>
              <a:t>8/21/2025</a:t>
            </a:fld>
            <a:endParaRPr lang="en-US"/>
          </a:p>
        </p:txBody>
      </p:sp>
      <p:sp>
        <p:nvSpPr>
          <p:cNvPr id="5" name="Footer Placeholder 4">
            <a:extLst>
              <a:ext uri="{FF2B5EF4-FFF2-40B4-BE49-F238E27FC236}">
                <a16:creationId xmlns:a16="http://schemas.microsoft.com/office/drawing/2014/main" id="{791BE8C9-58ED-CA06-D3AB-8CA68361A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08D51-DC0D-FAD3-B0A7-3AAEFE7C7447}"/>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5960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3914-D9BA-EB5A-7AE5-76D7B8F4C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F7F7E-6B98-DB94-9677-42AC6A2DD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7EE93-F21A-2361-5668-739BA0ECB46A}"/>
              </a:ext>
            </a:extLst>
          </p:cNvPr>
          <p:cNvSpPr>
            <a:spLocks noGrp="1"/>
          </p:cNvSpPr>
          <p:nvPr>
            <p:ph type="dt" sz="half" idx="10"/>
          </p:nvPr>
        </p:nvSpPr>
        <p:spPr/>
        <p:txBody>
          <a:bodyPr/>
          <a:lstStyle/>
          <a:p>
            <a:fld id="{11ACB4BD-1BCA-4EFF-99DE-D9A7994F16A2}" type="datetime1">
              <a:rPr lang="en-US" smtClean="0"/>
              <a:t>8/21/2025</a:t>
            </a:fld>
            <a:endParaRPr lang="en-US"/>
          </a:p>
        </p:txBody>
      </p:sp>
      <p:sp>
        <p:nvSpPr>
          <p:cNvPr id="5" name="Footer Placeholder 4">
            <a:extLst>
              <a:ext uri="{FF2B5EF4-FFF2-40B4-BE49-F238E27FC236}">
                <a16:creationId xmlns:a16="http://schemas.microsoft.com/office/drawing/2014/main" id="{BEA423D2-6758-CE50-1858-83B4D9426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39F81-ADC3-5380-7445-F300E12F134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74577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6C3A3-F363-25BC-D0A1-2ED691498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51B83-BA94-F491-C48C-A52BCD38A5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146FB-D02E-D251-E4B8-417FCF964E5B}"/>
              </a:ext>
            </a:extLst>
          </p:cNvPr>
          <p:cNvSpPr>
            <a:spLocks noGrp="1"/>
          </p:cNvSpPr>
          <p:nvPr>
            <p:ph type="dt" sz="half" idx="10"/>
          </p:nvPr>
        </p:nvSpPr>
        <p:spPr/>
        <p:txBody>
          <a:bodyPr/>
          <a:lstStyle/>
          <a:p>
            <a:fld id="{029B3716-7694-45BD-AFC6-1820B30C0E7B}" type="datetime1">
              <a:rPr lang="en-US" smtClean="0"/>
              <a:t>8/21/2025</a:t>
            </a:fld>
            <a:endParaRPr lang="en-US"/>
          </a:p>
        </p:txBody>
      </p:sp>
      <p:sp>
        <p:nvSpPr>
          <p:cNvPr id="5" name="Footer Placeholder 4">
            <a:extLst>
              <a:ext uri="{FF2B5EF4-FFF2-40B4-BE49-F238E27FC236}">
                <a16:creationId xmlns:a16="http://schemas.microsoft.com/office/drawing/2014/main" id="{E6951930-F6C9-6A6E-12E5-1DD12A53E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EA03B-1E80-D6B6-97D3-601CD607585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72790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1F60-74D3-EFBC-DD7A-7E488275C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9F2E7-1CE4-3DC0-50AC-22AE85D0F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F3C98-2DC9-AF3C-4DDA-AEAB3A09643C}"/>
              </a:ext>
            </a:extLst>
          </p:cNvPr>
          <p:cNvSpPr>
            <a:spLocks noGrp="1"/>
          </p:cNvSpPr>
          <p:nvPr>
            <p:ph type="dt" sz="half" idx="10"/>
          </p:nvPr>
        </p:nvSpPr>
        <p:spPr/>
        <p:txBody>
          <a:bodyPr/>
          <a:lstStyle/>
          <a:p>
            <a:fld id="{B3FF83D1-EE87-4A73-8300-1E92F628B683}" type="datetime1">
              <a:rPr lang="en-US" smtClean="0"/>
              <a:t>8/21/2025</a:t>
            </a:fld>
            <a:endParaRPr lang="en-US"/>
          </a:p>
        </p:txBody>
      </p:sp>
      <p:sp>
        <p:nvSpPr>
          <p:cNvPr id="5" name="Footer Placeholder 4">
            <a:extLst>
              <a:ext uri="{FF2B5EF4-FFF2-40B4-BE49-F238E27FC236}">
                <a16:creationId xmlns:a16="http://schemas.microsoft.com/office/drawing/2014/main" id="{D514AB57-BE4A-BC40-9E2D-0D2666716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110E2-A165-BC1E-4F33-CB44C8D9F1B5}"/>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00890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63EB-6FD5-8C2D-3F1D-BC36D5744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4484-CFE6-9C4B-E9C2-D2DD16F5B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B5D2F-0C4A-A7BE-7024-696409648B10}"/>
              </a:ext>
            </a:extLst>
          </p:cNvPr>
          <p:cNvSpPr>
            <a:spLocks noGrp="1"/>
          </p:cNvSpPr>
          <p:nvPr>
            <p:ph type="dt" sz="half" idx="10"/>
          </p:nvPr>
        </p:nvSpPr>
        <p:spPr/>
        <p:txBody>
          <a:bodyPr/>
          <a:lstStyle/>
          <a:p>
            <a:fld id="{37F9FA7A-D947-4F4A-88E2-EFA1538AD375}" type="datetime1">
              <a:rPr lang="en-US" smtClean="0"/>
              <a:t>8/21/2025</a:t>
            </a:fld>
            <a:endParaRPr lang="en-US"/>
          </a:p>
        </p:txBody>
      </p:sp>
      <p:sp>
        <p:nvSpPr>
          <p:cNvPr id="5" name="Footer Placeholder 4">
            <a:extLst>
              <a:ext uri="{FF2B5EF4-FFF2-40B4-BE49-F238E27FC236}">
                <a16:creationId xmlns:a16="http://schemas.microsoft.com/office/drawing/2014/main" id="{CDA75EEB-8EE5-B780-A5F2-E20F7D147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20545-5E1B-D515-0479-EE36993A5B9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200140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7D0B-0647-2647-1E82-59DD3F26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0234C-816B-CF67-0602-074CD5C95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0B6A67-4323-B567-EA27-3C5744608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84506A-34C8-9819-B7E8-5B4729EBAC13}"/>
              </a:ext>
            </a:extLst>
          </p:cNvPr>
          <p:cNvSpPr>
            <a:spLocks noGrp="1"/>
          </p:cNvSpPr>
          <p:nvPr>
            <p:ph type="dt" sz="half" idx="10"/>
          </p:nvPr>
        </p:nvSpPr>
        <p:spPr/>
        <p:txBody>
          <a:bodyPr/>
          <a:lstStyle/>
          <a:p>
            <a:fld id="{6E3192FC-B6AC-4950-90A5-7893755A01D2}" type="datetime1">
              <a:rPr lang="en-US" smtClean="0"/>
              <a:t>8/21/2025</a:t>
            </a:fld>
            <a:endParaRPr lang="en-US"/>
          </a:p>
        </p:txBody>
      </p:sp>
      <p:sp>
        <p:nvSpPr>
          <p:cNvPr id="6" name="Footer Placeholder 5">
            <a:extLst>
              <a:ext uri="{FF2B5EF4-FFF2-40B4-BE49-F238E27FC236}">
                <a16:creationId xmlns:a16="http://schemas.microsoft.com/office/drawing/2014/main" id="{23F40A1A-33A2-D7DA-E8C1-E1227971E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5739B-8A98-1F02-C278-EB5ED442E35F}"/>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4052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56B0-DBFE-510C-A576-13C540B62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44F64-1D1C-6A4B-C3D2-67F62F578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1D9EF-4291-294A-5CAB-587800917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A949F-DDF4-0E65-A12E-E89B7EA7A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5EEF1-77BD-E80F-4C82-60587C8AD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48FE1A-7A32-64F1-6FE0-7745D6A17FB4}"/>
              </a:ext>
            </a:extLst>
          </p:cNvPr>
          <p:cNvSpPr>
            <a:spLocks noGrp="1"/>
          </p:cNvSpPr>
          <p:nvPr>
            <p:ph type="dt" sz="half" idx="10"/>
          </p:nvPr>
        </p:nvSpPr>
        <p:spPr/>
        <p:txBody>
          <a:bodyPr/>
          <a:lstStyle/>
          <a:p>
            <a:fld id="{E586BF30-44D5-4762-8B8E-8C96F0877661}" type="datetime1">
              <a:rPr lang="en-US" smtClean="0"/>
              <a:t>8/21/2025</a:t>
            </a:fld>
            <a:endParaRPr lang="en-US"/>
          </a:p>
        </p:txBody>
      </p:sp>
      <p:sp>
        <p:nvSpPr>
          <p:cNvPr id="8" name="Footer Placeholder 7">
            <a:extLst>
              <a:ext uri="{FF2B5EF4-FFF2-40B4-BE49-F238E27FC236}">
                <a16:creationId xmlns:a16="http://schemas.microsoft.com/office/drawing/2014/main" id="{85F42612-DA47-880A-DBC5-75AB4AFB0C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A3891-9083-CC06-24E3-E25C0788C6A2}"/>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3295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966D-3ED3-8289-87D7-3DA21DFCD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02A79-4B0E-0E50-1063-6BC90AAE4F0E}"/>
              </a:ext>
            </a:extLst>
          </p:cNvPr>
          <p:cNvSpPr>
            <a:spLocks noGrp="1"/>
          </p:cNvSpPr>
          <p:nvPr>
            <p:ph type="dt" sz="half" idx="10"/>
          </p:nvPr>
        </p:nvSpPr>
        <p:spPr/>
        <p:txBody>
          <a:bodyPr/>
          <a:lstStyle/>
          <a:p>
            <a:fld id="{B3C8B5A8-4A76-4EC1-BE4E-C1BF2895D9A6}" type="datetime1">
              <a:rPr lang="en-US" smtClean="0"/>
              <a:t>8/21/2025</a:t>
            </a:fld>
            <a:endParaRPr lang="en-US"/>
          </a:p>
        </p:txBody>
      </p:sp>
      <p:sp>
        <p:nvSpPr>
          <p:cNvPr id="4" name="Footer Placeholder 3">
            <a:extLst>
              <a:ext uri="{FF2B5EF4-FFF2-40B4-BE49-F238E27FC236}">
                <a16:creationId xmlns:a16="http://schemas.microsoft.com/office/drawing/2014/main" id="{6801D71B-A4BA-16BC-3503-9F1231089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CBE56C-4BC7-380E-0F92-1003300799BB}"/>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42465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011B7-3EF5-B47B-55FF-7662F0208BA5}"/>
              </a:ext>
            </a:extLst>
          </p:cNvPr>
          <p:cNvSpPr>
            <a:spLocks noGrp="1"/>
          </p:cNvSpPr>
          <p:nvPr>
            <p:ph type="dt" sz="half" idx="10"/>
          </p:nvPr>
        </p:nvSpPr>
        <p:spPr/>
        <p:txBody>
          <a:bodyPr/>
          <a:lstStyle/>
          <a:p>
            <a:fld id="{A2DA451C-C412-4990-BF9B-D5952AF766DA}" type="datetime1">
              <a:rPr lang="en-US" smtClean="0"/>
              <a:t>8/21/2025</a:t>
            </a:fld>
            <a:endParaRPr lang="en-US"/>
          </a:p>
        </p:txBody>
      </p:sp>
      <p:sp>
        <p:nvSpPr>
          <p:cNvPr id="3" name="Footer Placeholder 2">
            <a:extLst>
              <a:ext uri="{FF2B5EF4-FFF2-40B4-BE49-F238E27FC236}">
                <a16:creationId xmlns:a16="http://schemas.microsoft.com/office/drawing/2014/main" id="{F75C230F-2348-B6BC-76B1-1B7796D59A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14E34A-ADA3-AFAE-F24C-AB92BD2D9479}"/>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7998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5A0-71E6-4166-5183-70AFC17D3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22C7A-1D6F-F629-8ECE-542721AD5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91D90B-D896-5643-31C0-9BC40A6B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064D0-95F3-C8FB-8F12-90F2E5D1D54E}"/>
              </a:ext>
            </a:extLst>
          </p:cNvPr>
          <p:cNvSpPr>
            <a:spLocks noGrp="1"/>
          </p:cNvSpPr>
          <p:nvPr>
            <p:ph type="dt" sz="half" idx="10"/>
          </p:nvPr>
        </p:nvSpPr>
        <p:spPr/>
        <p:txBody>
          <a:bodyPr/>
          <a:lstStyle/>
          <a:p>
            <a:fld id="{0320E577-0095-4A5B-B747-2D2744F369A9}" type="datetime1">
              <a:rPr lang="en-US" smtClean="0"/>
              <a:t>8/21/2025</a:t>
            </a:fld>
            <a:endParaRPr lang="en-US"/>
          </a:p>
        </p:txBody>
      </p:sp>
      <p:sp>
        <p:nvSpPr>
          <p:cNvPr id="6" name="Footer Placeholder 5">
            <a:extLst>
              <a:ext uri="{FF2B5EF4-FFF2-40B4-BE49-F238E27FC236}">
                <a16:creationId xmlns:a16="http://schemas.microsoft.com/office/drawing/2014/main" id="{B0261AB1-1776-9EDF-94CF-14E2E7B0F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DAE3B-D6F6-F54A-B010-FBD08D1185CC}"/>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50186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0717-28A5-216C-77C7-D54962980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95C78-849E-1B47-EBBF-304E45F45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48D613-E5C1-6BE4-3E5E-9B21DA9D5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0F3FA-C40D-8070-5652-8CAFF14CBFB0}"/>
              </a:ext>
            </a:extLst>
          </p:cNvPr>
          <p:cNvSpPr>
            <a:spLocks noGrp="1"/>
          </p:cNvSpPr>
          <p:nvPr>
            <p:ph type="dt" sz="half" idx="10"/>
          </p:nvPr>
        </p:nvSpPr>
        <p:spPr/>
        <p:txBody>
          <a:bodyPr/>
          <a:lstStyle/>
          <a:p>
            <a:fld id="{DF12FB27-BF31-467F-8148-C2F5A52628C4}" type="datetime1">
              <a:rPr lang="en-US" smtClean="0"/>
              <a:t>8/21/2025</a:t>
            </a:fld>
            <a:endParaRPr lang="en-US"/>
          </a:p>
        </p:txBody>
      </p:sp>
      <p:sp>
        <p:nvSpPr>
          <p:cNvPr id="6" name="Footer Placeholder 5">
            <a:extLst>
              <a:ext uri="{FF2B5EF4-FFF2-40B4-BE49-F238E27FC236}">
                <a16:creationId xmlns:a16="http://schemas.microsoft.com/office/drawing/2014/main" id="{E490679B-04B5-2639-AC1C-89914D357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7478C-AA2B-BB01-88E2-26069D7E7CB5}"/>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8768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0EE74-1994-54D3-5F24-1E9F4C79B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FEF645-D3E8-F424-2876-7D4C07861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BF4EC-F60A-9254-217B-372A5F05E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F0EBF-9837-423D-9B38-D0716DED83E5}" type="datetime1">
              <a:rPr lang="en-US" smtClean="0"/>
              <a:t>8/21/2025</a:t>
            </a:fld>
            <a:endParaRPr lang="en-US"/>
          </a:p>
        </p:txBody>
      </p:sp>
      <p:sp>
        <p:nvSpPr>
          <p:cNvPr id="5" name="Footer Placeholder 4">
            <a:extLst>
              <a:ext uri="{FF2B5EF4-FFF2-40B4-BE49-F238E27FC236}">
                <a16:creationId xmlns:a16="http://schemas.microsoft.com/office/drawing/2014/main" id="{EC30E117-38E1-F617-1555-B39F8E9E6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E73FEE-6ECC-C322-1FD8-315870869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D70F2-EF2A-48C9-8162-12667630CBA3}" type="slidenum">
              <a:rPr lang="en-US" smtClean="0"/>
              <a:t>‹#›</a:t>
            </a:fld>
            <a:endParaRPr lang="en-US"/>
          </a:p>
        </p:txBody>
      </p:sp>
    </p:spTree>
    <p:extLst>
      <p:ext uri="{BB962C8B-B14F-4D97-AF65-F5344CB8AC3E}">
        <p14:creationId xmlns:p14="http://schemas.microsoft.com/office/powerpoint/2010/main" val="42409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erry.org/norbert/MarineElectricalPowerSystems/index.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DA4-31DA-DE1F-6187-524E81D77854}"/>
              </a:ext>
            </a:extLst>
          </p:cNvPr>
          <p:cNvSpPr>
            <a:spLocks noGrp="1"/>
          </p:cNvSpPr>
          <p:nvPr>
            <p:ph type="ctrTitle"/>
          </p:nvPr>
        </p:nvSpPr>
        <p:spPr>
          <a:xfrm>
            <a:off x="936701" y="1122363"/>
            <a:ext cx="10247971" cy="1487022"/>
          </a:xfrm>
        </p:spPr>
        <p:txBody>
          <a:bodyPr>
            <a:normAutofit fontScale="90000"/>
          </a:bodyPr>
          <a:lstStyle/>
          <a:p>
            <a:r>
              <a:rPr lang="en-US" dirty="0"/>
              <a:t>Operating a Generator Paralleled to the Grid</a:t>
            </a:r>
          </a:p>
        </p:txBody>
      </p:sp>
      <p:sp>
        <p:nvSpPr>
          <p:cNvPr id="3" name="Subtitle 2">
            <a:extLst>
              <a:ext uri="{FF2B5EF4-FFF2-40B4-BE49-F238E27FC236}">
                <a16:creationId xmlns:a16="http://schemas.microsoft.com/office/drawing/2014/main" id="{02248C70-43CE-1E72-01C1-567F008219BE}"/>
              </a:ext>
            </a:extLst>
          </p:cNvPr>
          <p:cNvSpPr>
            <a:spLocks noGrp="1"/>
          </p:cNvSpPr>
          <p:nvPr>
            <p:ph type="subTitle" idx="1"/>
          </p:nvPr>
        </p:nvSpPr>
        <p:spPr>
          <a:xfrm>
            <a:off x="365760" y="3602038"/>
            <a:ext cx="11146536" cy="1655762"/>
          </a:xfrm>
        </p:spPr>
        <p:txBody>
          <a:bodyPr>
            <a:normAutofit/>
          </a:bodyPr>
          <a:lstStyle/>
          <a:p>
            <a:r>
              <a:rPr lang="en-US" sz="3600" dirty="0"/>
              <a:t>Dr. Norbert Doerry and Dr. John V. Amy Jr.</a:t>
            </a:r>
          </a:p>
          <a:p>
            <a:endParaRPr lang="en-US" sz="3600" dirty="0"/>
          </a:p>
        </p:txBody>
      </p:sp>
      <p:sp>
        <p:nvSpPr>
          <p:cNvPr id="4" name="Slide Number Placeholder 3">
            <a:extLst>
              <a:ext uri="{FF2B5EF4-FFF2-40B4-BE49-F238E27FC236}">
                <a16:creationId xmlns:a16="http://schemas.microsoft.com/office/drawing/2014/main" id="{CA8C084B-07E5-24B0-CB63-2B75770D4DCA}"/>
              </a:ext>
            </a:extLst>
          </p:cNvPr>
          <p:cNvSpPr>
            <a:spLocks noGrp="1"/>
          </p:cNvSpPr>
          <p:nvPr>
            <p:ph type="sldNum" sz="quarter" idx="12"/>
          </p:nvPr>
        </p:nvSpPr>
        <p:spPr/>
        <p:txBody>
          <a:bodyPr/>
          <a:lstStyle/>
          <a:p>
            <a:fld id="{5E5D70F2-EF2A-48C9-8162-12667630CBA3}" type="slidenum">
              <a:rPr lang="en-US" smtClean="0"/>
              <a:t>1</a:t>
            </a:fld>
            <a:endParaRPr lang="en-US"/>
          </a:p>
        </p:txBody>
      </p:sp>
      <p:sp>
        <p:nvSpPr>
          <p:cNvPr id="5" name="TextBox 4">
            <a:extLst>
              <a:ext uri="{FF2B5EF4-FFF2-40B4-BE49-F238E27FC236}">
                <a16:creationId xmlns:a16="http://schemas.microsoft.com/office/drawing/2014/main" id="{B1FA8509-7E80-96BA-4B4C-909F7BF83FF9}"/>
              </a:ext>
            </a:extLst>
          </p:cNvPr>
          <p:cNvSpPr txBox="1"/>
          <p:nvPr/>
        </p:nvSpPr>
        <p:spPr>
          <a:xfrm>
            <a:off x="2706189" y="5505142"/>
            <a:ext cx="9011194" cy="923330"/>
          </a:xfrm>
          <a:prstGeom prst="rect">
            <a:avLst/>
          </a:prstGeom>
          <a:noFill/>
        </p:spPr>
        <p:txBody>
          <a:bodyPr wrap="square">
            <a:spAutoFit/>
          </a:bodyPr>
          <a:lstStyle/>
          <a:p>
            <a:r>
              <a:rPr lang="en-US" dirty="0">
                <a:hlinkClick r:id="rId3"/>
              </a:rPr>
              <a:t>http://doerry.org/norbert/MarineElectricalPowerSystems/index.htm</a:t>
            </a:r>
            <a:endParaRPr lang="en-US" dirty="0"/>
          </a:p>
          <a:p>
            <a:r>
              <a:rPr lang="en-US" dirty="0"/>
              <a:t>© 2025 by Norbert Doerry and John Amy</a:t>
            </a:r>
            <a:br>
              <a:rPr lang="en-US" dirty="0"/>
            </a:br>
            <a:r>
              <a:rPr lang="en-US" dirty="0"/>
              <a:t>This work is licensed via: CC BY 4.0   (https://creativecommons.org/)</a:t>
            </a:r>
          </a:p>
        </p:txBody>
      </p:sp>
      <p:pic>
        <p:nvPicPr>
          <p:cNvPr id="7" name="Picture 2">
            <a:extLst>
              <a:ext uri="{FF2B5EF4-FFF2-40B4-BE49-F238E27FC236}">
                <a16:creationId xmlns:a16="http://schemas.microsoft.com/office/drawing/2014/main" id="{9DEC186D-6E5C-3235-B9CF-351D7954CA2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flipH="1">
            <a:off x="1737359" y="5589416"/>
            <a:ext cx="766933" cy="730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8F5F07-5C95-9B02-B3EA-7DA9B288A608}"/>
              </a:ext>
            </a:extLst>
          </p:cNvPr>
          <p:cNvPicPr>
            <a:picLocks noChangeAspect="1"/>
          </p:cNvPicPr>
          <p:nvPr/>
        </p:nvPicPr>
        <p:blipFill>
          <a:blip r:embed="rId5"/>
          <a:stretch>
            <a:fillRect/>
          </a:stretch>
        </p:blipFill>
        <p:spPr>
          <a:xfrm>
            <a:off x="814143" y="5589416"/>
            <a:ext cx="766933" cy="766933"/>
          </a:xfrm>
          <a:prstGeom prst="rect">
            <a:avLst/>
          </a:prstGeom>
        </p:spPr>
      </p:pic>
    </p:spTree>
    <p:extLst>
      <p:ext uri="{BB962C8B-B14F-4D97-AF65-F5344CB8AC3E}">
        <p14:creationId xmlns:p14="http://schemas.microsoft.com/office/powerpoint/2010/main" val="110624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E9BC-61D9-5712-666B-97EE85612C08}"/>
              </a:ext>
            </a:extLst>
          </p:cNvPr>
          <p:cNvSpPr>
            <a:spLocks noGrp="1"/>
          </p:cNvSpPr>
          <p:nvPr>
            <p:ph type="title"/>
          </p:nvPr>
        </p:nvSpPr>
        <p:spPr/>
        <p:txBody>
          <a:bodyPr/>
          <a:lstStyle/>
          <a:p>
            <a:r>
              <a:rPr lang="en-US" dirty="0"/>
              <a:t>Steady State AC Synchronous Generator Theory – Connected to the grid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F49CB6-1E5F-980C-CB89-8800EDDB3592}"/>
                  </a:ext>
                </a:extLst>
              </p:cNvPr>
              <p:cNvSpPr>
                <a:spLocks noGrp="1"/>
              </p:cNvSpPr>
              <p:nvPr>
                <p:ph idx="1"/>
              </p:nvPr>
            </p:nvSpPr>
            <p:spPr>
              <a:xfrm>
                <a:off x="1012046" y="2127417"/>
                <a:ext cx="6084790" cy="3754769"/>
              </a:xfrm>
            </p:spPr>
            <p:txBody>
              <a:bodyPr>
                <a:normAutofit fontScale="70000" lnSpcReduction="20000"/>
              </a:bodyPr>
              <a:lstStyle/>
              <a:p>
                <a:pPr marL="0" indent="0" algn="ctr">
                  <a:buNone/>
                </a:pPr>
                <a:r>
                  <a:rPr lang="en-US" dirty="0"/>
                  <a:t>   </a:t>
                </a:r>
                <a14:m>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𝑆</m:t>
                                </m:r>
                              </m:sub>
                            </m:sSub>
                            <m:acc>
                              <m:accPr>
                                <m:chr m:val="̂"/>
                                <m:ctrlPr>
                                  <a:rPr lang="en-US" i="1">
                                    <a:latin typeface="Cambria Math" panose="02040503050406030204" pitchFamily="18" charset="0"/>
                                  </a:rPr>
                                </m:ctrlPr>
                              </m:accPr>
                              <m:e>
                                <m:r>
                                  <a:rPr lang="en-US" i="1">
                                    <a:latin typeface="Cambria Math" panose="02040503050406030204" pitchFamily="18" charset="0"/>
                                  </a:rPr>
                                  <m:t>𝑗</m:t>
                                </m:r>
                              </m:e>
                            </m:acc>
                          </m:e>
                        </m:d>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𝑖</m:t>
                            </m:r>
                          </m:e>
                        </m:acc>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𝑎</m:t>
                        </m:r>
                      </m:sub>
                    </m:sSub>
                  </m:oMath>
                </a14:m>
                <a:endParaRPr lang="en-US" dirty="0"/>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𝑆</m:t>
                                </m:r>
                              </m:sub>
                            </m:sSub>
                            <m:acc>
                              <m:accPr>
                                <m:chr m:val="̂"/>
                                <m:ctrlPr>
                                  <a:rPr lang="en-US" i="1">
                                    <a:latin typeface="Cambria Math" panose="02040503050406030204" pitchFamily="18" charset="0"/>
                                  </a:rPr>
                                </m:ctrlPr>
                              </m:accPr>
                              <m:e>
                                <m:r>
                                  <a:rPr lang="en-US" i="1">
                                    <a:latin typeface="Cambria Math" panose="02040503050406030204" pitchFamily="18" charset="0"/>
                                  </a:rPr>
                                  <m:t>𝑗</m:t>
                                </m:r>
                              </m:e>
                            </m:acc>
                          </m:e>
                        </m:d>
                        <m:acc>
                          <m:accPr>
                            <m:chr m:val="̂"/>
                            <m:ctrlPr>
                              <a:rPr lang="en-US" i="1">
                                <a:latin typeface="Cambria Math" panose="02040503050406030204" pitchFamily="18" charset="0"/>
                              </a:rPr>
                            </m:ctrlPr>
                          </m:accPr>
                          <m:e>
                            <m:r>
                              <a:rPr lang="en-US" i="1">
                                <a:latin typeface="Cambria Math" panose="02040503050406030204" pitchFamily="18" charset="0"/>
                              </a:rPr>
                              <m:t>𝑖</m:t>
                            </m:r>
                          </m:e>
                        </m:acc>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d>
                          <m:dPr>
                            <m:ctrlPr>
                              <a:rPr lang="en-US"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𝑎</m:t>
                                </m:r>
                              </m:sub>
                            </m:sSub>
                          </m:e>
                        </m:d>
                        <m:r>
                          <a:rPr lang="en-US" b="0" i="1" smtClean="0">
                            <a:latin typeface="Cambria Math" panose="02040503050406030204" pitchFamily="18" charset="0"/>
                          </a:rPr>
                          <m:t>−</m:t>
                        </m:r>
                      </m:e>
                    </m:func>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d>
                          <m:dPr>
                            <m:ctrlPr>
                              <a:rPr lang="en-US"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𝑎</m:t>
                                </m:r>
                              </m:sub>
                            </m:sSub>
                          </m:e>
                        </m:d>
                      </m:e>
                    </m:func>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oMath>
                </a14:m>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3</m:t>
                          </m:r>
                          <m:r>
                            <a:rPr lang="en-US" b="0" i="1" smtClean="0">
                              <a:latin typeface="Cambria Math" panose="02040503050406030204" pitchFamily="18" charset="0"/>
                            </a:rPr>
                            <m:t>𝑉</m:t>
                          </m:r>
                        </m:e>
                        <m:sub>
                          <m:r>
                            <a:rPr lang="en-US" b="0" i="1" smtClean="0">
                              <a:latin typeface="Cambria Math" panose="02040503050406030204" pitchFamily="18" charset="0"/>
                            </a:rPr>
                            <m:t>𝑎</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𝑎</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𝑗</m:t>
                          </m:r>
                        </m:e>
                      </m:acc>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e>
                      </m:d>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𝑎</m:t>
                              </m:r>
                            </m:sub>
                          </m:sSub>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oMath>
                  </m:oMathPara>
                </a14:m>
                <a:endParaRPr lang="en-US" dirty="0"/>
              </a:p>
              <a:p>
                <a:pPr marL="0" indent="0">
                  <a:buNone/>
                </a:pPr>
                <a:endParaRPr lang="en-US" dirty="0"/>
              </a:p>
              <a:p>
                <a:pPr marL="0" indent="0">
                  <a:buNone/>
                </a:pPr>
                <a:r>
                  <a:rPr lang="en-US" dirty="0"/>
                  <a:t>For </a:t>
                </a:r>
                <a:r>
                  <a:rPr lang="en-US" i="1" dirty="0">
                    <a:latin typeface="Times New Roman" panose="02020603050405020304" pitchFamily="18" charset="0"/>
                    <a:cs typeface="Times New Roman" panose="02020603050405020304" pitchFamily="18" charset="0"/>
                  </a:rPr>
                  <a:t>P</a:t>
                </a:r>
                <a:r>
                  <a:rPr lang="en-US" dirty="0"/>
                  <a:t> to be a constant,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𝑎</m:t>
                            </m:r>
                          </m:sub>
                        </m:sSub>
                      </m:e>
                    </m:d>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e>
                    </m:func>
                  </m:oMath>
                </a14:m>
                <a:r>
                  <a:rPr lang="en-US" dirty="0"/>
                  <a:t> must be a constant (since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e>
                    </m:d>
                  </m:oMath>
                </a14:m>
                <a:r>
                  <a:rPr lang="en-US" dirty="0"/>
                  <a:t> is constant – grid voltage)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𝑎</m:t>
                              </m:r>
                            </m:sub>
                          </m:sSub>
                        </m:e>
                      </m:d>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e>
                          </m:func>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𝑟𝑠</m:t>
                          </m:r>
                        </m:sub>
                      </m:sSub>
                      <m:r>
                        <a:rPr lang="en-US" i="1">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𝐹</m:t>
                          </m:r>
                        </m:sub>
                      </m:sSub>
                    </m:oMath>
                  </m:oMathPara>
                </a14:m>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𝑎𝑓</m:t>
                        </m:r>
                      </m:sub>
                    </m:sSub>
                    <m:r>
                      <a:rPr lang="en-US" b="0" i="1" smtClean="0">
                        <a:latin typeface="Cambria Math" panose="02040503050406030204" pitchFamily="18" charset="0"/>
                      </a:rPr>
                      <m:t> </m:t>
                    </m:r>
                  </m:oMath>
                </a14:m>
                <a:r>
                  <a:rPr lang="en-US" dirty="0"/>
                  <a:t> is controlled by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𝐹</m:t>
                        </m:r>
                      </m:sub>
                    </m:sSub>
                  </m:oMath>
                </a14:m>
                <a:r>
                  <a:rPr lang="en-US" dirty="0"/>
                  <a:t> since </a:t>
                </a:r>
                <a14:m>
                  <m:oMath xmlns:m="http://schemas.openxmlformats.org/officeDocument/2006/math">
                    <m:r>
                      <a:rPr lang="en-US" i="1">
                        <a:latin typeface="Cambria Math" panose="02040503050406030204" pitchFamily="18" charset="0"/>
                        <a:ea typeface="Cambria Math" panose="02040503050406030204" pitchFamily="18" charset="0"/>
                      </a:rPr>
                      <m:t>𝜔</m:t>
                    </m:r>
                  </m:oMath>
                </a14:m>
                <a:r>
                  <a:rPr lang="en-US" dirty="0"/>
                  <a:t> is a constant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1F49CB6-1E5F-980C-CB89-8800EDDB3592}"/>
                  </a:ext>
                </a:extLst>
              </p:cNvPr>
              <p:cNvSpPr>
                <a:spLocks noGrp="1" noRot="1" noChangeAspect="1" noMove="1" noResize="1" noEditPoints="1" noAdjustHandles="1" noChangeArrowheads="1" noChangeShapeType="1" noTextEdit="1"/>
              </p:cNvSpPr>
              <p:nvPr>
                <p:ph idx="1"/>
              </p:nvPr>
            </p:nvSpPr>
            <p:spPr>
              <a:xfrm>
                <a:off x="1012046" y="2127417"/>
                <a:ext cx="6084790" cy="3754769"/>
              </a:xfrm>
              <a:blipFill>
                <a:blip r:embed="rId3"/>
                <a:stretch>
                  <a:fillRect l="-1002" t="-2597" b="-25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5E644DD-F927-5095-D7EF-EFDD839627F8}"/>
              </a:ext>
            </a:extLst>
          </p:cNvPr>
          <p:cNvSpPr>
            <a:spLocks noGrp="1"/>
          </p:cNvSpPr>
          <p:nvPr>
            <p:ph type="sldNum" sz="quarter" idx="12"/>
          </p:nvPr>
        </p:nvSpPr>
        <p:spPr/>
        <p:txBody>
          <a:bodyPr/>
          <a:lstStyle/>
          <a:p>
            <a:fld id="{5E5D70F2-EF2A-48C9-8162-12667630CBA3}" type="slidenum">
              <a:rPr lang="en-US" smtClean="0"/>
              <a:t>10</a:t>
            </a:fld>
            <a:endParaRPr lang="en-US"/>
          </a:p>
        </p:txBody>
      </p:sp>
      <p:pic>
        <p:nvPicPr>
          <p:cNvPr id="5" name="Picture 4">
            <a:extLst>
              <a:ext uri="{FF2B5EF4-FFF2-40B4-BE49-F238E27FC236}">
                <a16:creationId xmlns:a16="http://schemas.microsoft.com/office/drawing/2014/main" id="{A3471EBD-A608-2871-A682-8D9DD91A8756}"/>
              </a:ext>
            </a:extLst>
          </p:cNvPr>
          <p:cNvPicPr>
            <a:picLocks noChangeAspect="1"/>
          </p:cNvPicPr>
          <p:nvPr/>
        </p:nvPicPr>
        <p:blipFill>
          <a:blip r:embed="rId4"/>
          <a:stretch>
            <a:fillRect/>
          </a:stretch>
        </p:blipFill>
        <p:spPr>
          <a:xfrm>
            <a:off x="8911590" y="1521901"/>
            <a:ext cx="2141220" cy="1501140"/>
          </a:xfrm>
          <a:prstGeom prst="rect">
            <a:avLst/>
          </a:prstGeom>
        </p:spPr>
      </p:pic>
      <p:pic>
        <p:nvPicPr>
          <p:cNvPr id="6" name="Picture 5" descr="A diagram of a electrical circuit&#10;&#10;AI-generated content may be incorrect.">
            <a:extLst>
              <a:ext uri="{FF2B5EF4-FFF2-40B4-BE49-F238E27FC236}">
                <a16:creationId xmlns:a16="http://schemas.microsoft.com/office/drawing/2014/main" id="{80703951-541C-0865-B226-8EDF6DB36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6619" y="3575652"/>
            <a:ext cx="3827182" cy="2917223"/>
          </a:xfrm>
          <a:prstGeom prst="rect">
            <a:avLst/>
          </a:prstGeom>
        </p:spPr>
      </p:pic>
    </p:spTree>
    <p:extLst>
      <p:ext uri="{BB962C8B-B14F-4D97-AF65-F5344CB8AC3E}">
        <p14:creationId xmlns:p14="http://schemas.microsoft.com/office/powerpoint/2010/main" val="40182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43184-548C-AB2F-1167-B70581696398}"/>
              </a:ext>
            </a:extLst>
          </p:cNvPr>
          <p:cNvSpPr>
            <a:spLocks noGrp="1"/>
          </p:cNvSpPr>
          <p:nvPr>
            <p:ph type="sldNum" sz="quarter" idx="12"/>
          </p:nvPr>
        </p:nvSpPr>
        <p:spPr/>
        <p:txBody>
          <a:bodyPr/>
          <a:lstStyle/>
          <a:p>
            <a:fld id="{5E5D70F2-EF2A-48C9-8162-12667630CBA3}" type="slidenum">
              <a:rPr lang="en-US" smtClean="0"/>
              <a:t>11</a:t>
            </a:fld>
            <a:endParaRPr lang="en-US"/>
          </a:p>
        </p:txBody>
      </p:sp>
      <p:sp>
        <p:nvSpPr>
          <p:cNvPr id="6" name="Title 5">
            <a:extLst>
              <a:ext uri="{FF2B5EF4-FFF2-40B4-BE49-F238E27FC236}">
                <a16:creationId xmlns:a16="http://schemas.microsoft.com/office/drawing/2014/main" id="{C8549F92-5F42-2462-91BB-29BF616ACFB4}"/>
              </a:ext>
            </a:extLst>
          </p:cNvPr>
          <p:cNvSpPr>
            <a:spLocks noGrp="1"/>
          </p:cNvSpPr>
          <p:nvPr>
            <p:ph type="title"/>
          </p:nvPr>
        </p:nvSpPr>
        <p:spPr/>
        <p:txBody>
          <a:bodyPr/>
          <a:lstStyle/>
          <a:p>
            <a:r>
              <a:rPr lang="en-US" dirty="0"/>
              <a:t>Steady State AC Synchronous Generator Theory – Connected to the grid</a:t>
            </a:r>
          </a:p>
        </p:txBody>
      </p:sp>
      <p:pic>
        <p:nvPicPr>
          <p:cNvPr id="9" name="Picture 8" descr="A diagram of a circle with arrows&#10;&#10;AI-generated content may be incorrect.">
            <a:extLst>
              <a:ext uri="{FF2B5EF4-FFF2-40B4-BE49-F238E27FC236}">
                <a16:creationId xmlns:a16="http://schemas.microsoft.com/office/drawing/2014/main" id="{9C8CABB8-7C86-6B50-B877-D761F2D53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66" y="2057400"/>
            <a:ext cx="1648838" cy="2743200"/>
          </a:xfrm>
          <a:prstGeom prst="rect">
            <a:avLst/>
          </a:prstGeom>
        </p:spPr>
      </p:pic>
      <p:sp>
        <p:nvSpPr>
          <p:cNvPr id="10" name="TextBox 9">
            <a:extLst>
              <a:ext uri="{FF2B5EF4-FFF2-40B4-BE49-F238E27FC236}">
                <a16:creationId xmlns:a16="http://schemas.microsoft.com/office/drawing/2014/main" id="{6A77C2FF-A300-6220-8E8E-F5EB6AA72A36}"/>
              </a:ext>
            </a:extLst>
          </p:cNvPr>
          <p:cNvSpPr txBox="1"/>
          <p:nvPr/>
        </p:nvSpPr>
        <p:spPr>
          <a:xfrm>
            <a:off x="397691" y="4967149"/>
            <a:ext cx="1972015" cy="1200329"/>
          </a:xfrm>
          <a:prstGeom prst="rect">
            <a:avLst/>
          </a:prstGeom>
          <a:noFill/>
        </p:spPr>
        <p:txBody>
          <a:bodyPr wrap="none" rtlCol="0">
            <a:spAutoFit/>
          </a:bodyPr>
          <a:lstStyle/>
          <a:p>
            <a:pPr algn="ctr"/>
            <a:r>
              <a:rPr lang="en-US" dirty="0"/>
              <a:t>Baseline Case</a:t>
            </a:r>
          </a:p>
          <a:p>
            <a:pPr algn="ctr"/>
            <a:r>
              <a:rPr lang="en-US" dirty="0"/>
              <a:t>Supplying </a:t>
            </a:r>
            <a:br>
              <a:rPr lang="en-US" dirty="0"/>
            </a:br>
            <a:r>
              <a:rPr lang="en-US" dirty="0"/>
              <a:t>Unity Power Factor</a:t>
            </a:r>
            <a:br>
              <a:rPr lang="en-US" dirty="0"/>
            </a:br>
            <a:r>
              <a:rPr lang="en-US" dirty="0"/>
              <a:t>(PF = 1.0)</a:t>
            </a:r>
          </a:p>
        </p:txBody>
      </p:sp>
      <p:pic>
        <p:nvPicPr>
          <p:cNvPr id="12" name="Picture 11" descr="A diagram of a circle with a triangle and a triangle with a triangle and a triangle with a triangle and a triangle with a triangle and a triangle with a triangle and a triangle with a triangle with&#10;&#10;AI-generated content may be incorrect.">
            <a:extLst>
              <a:ext uri="{FF2B5EF4-FFF2-40B4-BE49-F238E27FC236}">
                <a16:creationId xmlns:a16="http://schemas.microsoft.com/office/drawing/2014/main" id="{006418A9-E7EE-9082-8EF2-CFC508A70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640" y="2057400"/>
            <a:ext cx="1648838" cy="2743200"/>
          </a:xfrm>
          <a:prstGeom prst="rect">
            <a:avLst/>
          </a:prstGeom>
        </p:spPr>
      </p:pic>
      <p:sp>
        <p:nvSpPr>
          <p:cNvPr id="13" name="TextBox 12">
            <a:extLst>
              <a:ext uri="{FF2B5EF4-FFF2-40B4-BE49-F238E27FC236}">
                <a16:creationId xmlns:a16="http://schemas.microsoft.com/office/drawing/2014/main" id="{5BA888FB-67D9-2A6D-298D-FB266E94E50A}"/>
              </a:ext>
            </a:extLst>
          </p:cNvPr>
          <p:cNvSpPr txBox="1"/>
          <p:nvPr/>
        </p:nvSpPr>
        <p:spPr>
          <a:xfrm>
            <a:off x="1918166" y="4966513"/>
            <a:ext cx="3208536" cy="1754326"/>
          </a:xfrm>
          <a:prstGeom prst="rect">
            <a:avLst/>
          </a:prstGeom>
          <a:noFill/>
        </p:spPr>
        <p:txBody>
          <a:bodyPr wrap="square" rtlCol="0">
            <a:spAutoFit/>
          </a:bodyPr>
          <a:lstStyle/>
          <a:p>
            <a:pPr algn="ctr"/>
            <a:r>
              <a:rPr lang="en-US" dirty="0"/>
              <a:t>Increased Excitation</a:t>
            </a:r>
          </a:p>
          <a:p>
            <a:pPr algn="ctr"/>
            <a:r>
              <a:rPr lang="en-US" dirty="0"/>
              <a:t>on DC Motor</a:t>
            </a:r>
          </a:p>
          <a:p>
            <a:pPr algn="ctr"/>
            <a:r>
              <a:rPr lang="en-US" dirty="0"/>
              <a:t>Same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i="1" baseline="-25000" dirty="0">
              <a:latin typeface="Times New Roman" panose="02020603050405020304" pitchFamily="18" charset="0"/>
              <a:cs typeface="Times New Roman" panose="02020603050405020304" pitchFamily="18" charset="0"/>
            </a:endParaRPr>
          </a:p>
          <a:p>
            <a:pPr algn="ctr"/>
            <a:r>
              <a:rPr lang="en-US" dirty="0"/>
              <a:t>Power Increases</a:t>
            </a:r>
            <a:br>
              <a:rPr lang="en-US" dirty="0"/>
            </a:br>
            <a:r>
              <a:rPr lang="en-US" dirty="0"/>
              <a:t>Power Factor supplies </a:t>
            </a:r>
          </a:p>
          <a:p>
            <a:pPr algn="ctr"/>
            <a:r>
              <a:rPr lang="en-US" dirty="0"/>
              <a:t>Leading Loads</a:t>
            </a:r>
          </a:p>
        </p:txBody>
      </p:sp>
      <p:pic>
        <p:nvPicPr>
          <p:cNvPr id="15" name="Picture 14" descr="A diagram of a circle with a line and a triangle&#10;&#10;AI-generated content may be incorrect.">
            <a:extLst>
              <a:ext uri="{FF2B5EF4-FFF2-40B4-BE49-F238E27FC236}">
                <a16:creationId xmlns:a16="http://schemas.microsoft.com/office/drawing/2014/main" id="{CA0FE4AC-3A20-D80A-3545-328D151D6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414" y="2057400"/>
            <a:ext cx="1674373" cy="2743200"/>
          </a:xfrm>
          <a:prstGeom prst="rect">
            <a:avLst/>
          </a:prstGeom>
        </p:spPr>
      </p:pic>
      <p:sp>
        <p:nvSpPr>
          <p:cNvPr id="16" name="TextBox 15">
            <a:extLst>
              <a:ext uri="{FF2B5EF4-FFF2-40B4-BE49-F238E27FC236}">
                <a16:creationId xmlns:a16="http://schemas.microsoft.com/office/drawing/2014/main" id="{59E0648F-94D2-7CDD-9796-06BB938B5BA9}"/>
              </a:ext>
            </a:extLst>
          </p:cNvPr>
          <p:cNvSpPr txBox="1"/>
          <p:nvPr/>
        </p:nvSpPr>
        <p:spPr>
          <a:xfrm>
            <a:off x="4824476" y="4965241"/>
            <a:ext cx="2058256" cy="1754326"/>
          </a:xfrm>
          <a:prstGeom prst="rect">
            <a:avLst/>
          </a:prstGeom>
          <a:noFill/>
        </p:spPr>
        <p:txBody>
          <a:bodyPr wrap="none" rtlCol="0">
            <a:spAutoFit/>
          </a:bodyPr>
          <a:lstStyle/>
          <a:p>
            <a:pPr algn="ctr"/>
            <a:r>
              <a:rPr lang="en-US" dirty="0"/>
              <a:t>Increased Excitation</a:t>
            </a:r>
          </a:p>
          <a:p>
            <a:pPr algn="ctr"/>
            <a:r>
              <a:rPr lang="en-US" dirty="0"/>
              <a:t>on DC Motor</a:t>
            </a:r>
          </a:p>
          <a:p>
            <a:pPr algn="ctr"/>
            <a:r>
              <a:rPr lang="en-US" dirty="0"/>
              <a:t>Increased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 </a:t>
            </a:r>
            <a:br>
              <a:rPr lang="en-US" dirty="0"/>
            </a:br>
            <a:r>
              <a:rPr lang="en-US" dirty="0"/>
              <a:t>Unity Power Factor</a:t>
            </a:r>
            <a:br>
              <a:rPr lang="en-US" dirty="0"/>
            </a:br>
            <a:r>
              <a:rPr lang="en-US" dirty="0"/>
              <a:t>(PF = 1.0)</a:t>
            </a:r>
          </a:p>
        </p:txBody>
      </p:sp>
      <p:pic>
        <p:nvPicPr>
          <p:cNvPr id="18" name="Picture 17" descr="A diagram of a mathematical equation&#10;&#10;AI-generated content may be incorrect.">
            <a:extLst>
              <a:ext uri="{FF2B5EF4-FFF2-40B4-BE49-F238E27FC236}">
                <a16:creationId xmlns:a16="http://schemas.microsoft.com/office/drawing/2014/main" id="{899CFADE-9C6C-AF94-61D9-B3A563426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723" y="2057400"/>
            <a:ext cx="1645190" cy="2743200"/>
          </a:xfrm>
          <a:prstGeom prst="rect">
            <a:avLst/>
          </a:prstGeom>
        </p:spPr>
      </p:pic>
      <p:pic>
        <p:nvPicPr>
          <p:cNvPr id="20" name="Picture 19" descr="A diagram of a triangle with a triangle and a line&#10;&#10;AI-generated content may be incorrect.">
            <a:extLst>
              <a:ext uri="{FF2B5EF4-FFF2-40B4-BE49-F238E27FC236}">
                <a16:creationId xmlns:a16="http://schemas.microsoft.com/office/drawing/2014/main" id="{77162EDF-B230-87C9-551D-A01AB351B0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9849" y="2060812"/>
            <a:ext cx="1648838" cy="2743200"/>
          </a:xfrm>
          <a:prstGeom prst="rect">
            <a:avLst/>
          </a:prstGeom>
        </p:spPr>
      </p:pic>
      <p:sp>
        <p:nvSpPr>
          <p:cNvPr id="21" name="TextBox 20">
            <a:extLst>
              <a:ext uri="{FF2B5EF4-FFF2-40B4-BE49-F238E27FC236}">
                <a16:creationId xmlns:a16="http://schemas.microsoft.com/office/drawing/2014/main" id="{B4A36F4F-0606-9F93-AEBF-3E7D61CCE47E}"/>
              </a:ext>
            </a:extLst>
          </p:cNvPr>
          <p:cNvSpPr txBox="1"/>
          <p:nvPr/>
        </p:nvSpPr>
        <p:spPr>
          <a:xfrm>
            <a:off x="7304219" y="4967514"/>
            <a:ext cx="1934632" cy="1477328"/>
          </a:xfrm>
          <a:prstGeom prst="rect">
            <a:avLst/>
          </a:prstGeom>
          <a:noFill/>
        </p:spPr>
        <p:txBody>
          <a:bodyPr wrap="none" rtlCol="0">
            <a:spAutoFit/>
          </a:bodyPr>
          <a:lstStyle/>
          <a:p>
            <a:pPr algn="ctr"/>
            <a:r>
              <a:rPr lang="en-US" dirty="0"/>
              <a:t>Baseline Excitation</a:t>
            </a:r>
          </a:p>
          <a:p>
            <a:pPr algn="ctr"/>
            <a:r>
              <a:rPr lang="en-US" dirty="0"/>
              <a:t>on DC Motor</a:t>
            </a:r>
          </a:p>
          <a:p>
            <a:pPr algn="ctr"/>
            <a:r>
              <a:rPr lang="en-US" dirty="0"/>
              <a:t>Increased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a:t>
            </a:r>
            <a:br>
              <a:rPr lang="en-US" dirty="0"/>
            </a:br>
            <a:r>
              <a:rPr lang="en-US" dirty="0"/>
              <a:t>Lagging Loads</a:t>
            </a:r>
          </a:p>
        </p:txBody>
      </p:sp>
      <p:sp>
        <p:nvSpPr>
          <p:cNvPr id="22" name="TextBox 21">
            <a:extLst>
              <a:ext uri="{FF2B5EF4-FFF2-40B4-BE49-F238E27FC236}">
                <a16:creationId xmlns:a16="http://schemas.microsoft.com/office/drawing/2014/main" id="{FA3F6837-3D0E-8623-B1BE-FA4931047FC0}"/>
              </a:ext>
            </a:extLst>
          </p:cNvPr>
          <p:cNvSpPr txBox="1"/>
          <p:nvPr/>
        </p:nvSpPr>
        <p:spPr>
          <a:xfrm>
            <a:off x="9421900" y="4983434"/>
            <a:ext cx="1934632" cy="1477328"/>
          </a:xfrm>
          <a:prstGeom prst="rect">
            <a:avLst/>
          </a:prstGeom>
          <a:noFill/>
        </p:spPr>
        <p:txBody>
          <a:bodyPr wrap="none" rtlCol="0">
            <a:spAutoFit/>
          </a:bodyPr>
          <a:lstStyle/>
          <a:p>
            <a:pPr algn="ctr"/>
            <a:r>
              <a:rPr lang="en-US" dirty="0"/>
              <a:t>Baseline Excitation</a:t>
            </a:r>
          </a:p>
          <a:p>
            <a:pPr algn="ctr"/>
            <a:r>
              <a:rPr lang="en-US" dirty="0"/>
              <a:t>on DC Motor</a:t>
            </a:r>
          </a:p>
          <a:p>
            <a:pPr algn="ctr"/>
            <a:r>
              <a:rPr lang="en-US" dirty="0"/>
              <a:t>Decreased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 </a:t>
            </a:r>
            <a:br>
              <a:rPr lang="en-US" dirty="0"/>
            </a:br>
            <a:r>
              <a:rPr lang="en-US" dirty="0"/>
              <a:t>Leading Loads</a:t>
            </a:r>
          </a:p>
        </p:txBody>
      </p:sp>
    </p:spTree>
    <p:extLst>
      <p:ext uri="{BB962C8B-B14F-4D97-AF65-F5344CB8AC3E}">
        <p14:creationId xmlns:p14="http://schemas.microsoft.com/office/powerpoint/2010/main" val="206956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5E42-3D0D-498F-EB2E-9D6DAB8F0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C24AA-123E-5909-47D8-B4173E12CA06}"/>
              </a:ext>
            </a:extLst>
          </p:cNvPr>
          <p:cNvSpPr>
            <a:spLocks noGrp="1"/>
          </p:cNvSpPr>
          <p:nvPr>
            <p:ph type="title"/>
          </p:nvPr>
        </p:nvSpPr>
        <p:spPr/>
        <p:txBody>
          <a:bodyPr/>
          <a:lstStyle/>
          <a:p>
            <a:r>
              <a:rPr lang="en-US" dirty="0"/>
              <a:t>Procedure –Paralleled</a:t>
            </a:r>
          </a:p>
        </p:txBody>
      </p:sp>
      <p:sp>
        <p:nvSpPr>
          <p:cNvPr id="3" name="Content Placeholder 2">
            <a:extLst>
              <a:ext uri="{FF2B5EF4-FFF2-40B4-BE49-F238E27FC236}">
                <a16:creationId xmlns:a16="http://schemas.microsoft.com/office/drawing/2014/main" id="{0613B681-F0C7-5A96-DCB1-DE7927DBFB13}"/>
              </a:ext>
            </a:extLst>
          </p:cNvPr>
          <p:cNvSpPr>
            <a:spLocks noGrp="1"/>
          </p:cNvSpPr>
          <p:nvPr>
            <p:ph idx="1"/>
          </p:nvPr>
        </p:nvSpPr>
        <p:spPr>
          <a:xfrm>
            <a:off x="838200" y="1847850"/>
            <a:ext cx="6270171" cy="4351338"/>
          </a:xfrm>
        </p:spPr>
        <p:txBody>
          <a:bodyPr>
            <a:normAutofit fontScale="92500" lnSpcReduction="20000"/>
          </a:bodyPr>
          <a:lstStyle/>
          <a:p>
            <a:r>
              <a:rPr lang="en-US" dirty="0"/>
              <a:t>Parallel Generator to the Grid</a:t>
            </a:r>
          </a:p>
          <a:p>
            <a:pPr lvl="1"/>
            <a:r>
              <a:rPr lang="en-US" dirty="0"/>
              <a:t>Adjust Excitation on AC Generator to supply unity power factor</a:t>
            </a:r>
          </a:p>
          <a:p>
            <a:r>
              <a:rPr lang="en-US" dirty="0"/>
              <a:t>Increase excitation on DC Motor</a:t>
            </a:r>
          </a:p>
          <a:p>
            <a:pPr lvl="1"/>
            <a:r>
              <a:rPr lang="en-US" dirty="0"/>
              <a:t>Measure Real and Reactive Power</a:t>
            </a:r>
          </a:p>
          <a:p>
            <a:r>
              <a:rPr lang="en-US" dirty="0"/>
              <a:t>Adjust excitation on AC Generator to supply Unity Power Factor</a:t>
            </a:r>
          </a:p>
          <a:p>
            <a:pPr lvl="1"/>
            <a:r>
              <a:rPr lang="en-US" dirty="0"/>
              <a:t>Measure Real and Reactive Power</a:t>
            </a:r>
          </a:p>
          <a:p>
            <a:r>
              <a:rPr lang="en-US" dirty="0"/>
              <a:t>Increase excitation on AC Generator</a:t>
            </a:r>
          </a:p>
          <a:p>
            <a:pPr lvl="1"/>
            <a:r>
              <a:rPr lang="en-US" dirty="0"/>
              <a:t>Measure Real and Reactive Power</a:t>
            </a:r>
          </a:p>
          <a:p>
            <a:r>
              <a:rPr lang="en-US" dirty="0"/>
              <a:t>Decrease excitation on AC Generator</a:t>
            </a:r>
          </a:p>
          <a:p>
            <a:pPr lvl="1"/>
            <a:r>
              <a:rPr lang="en-US" dirty="0"/>
              <a:t>Measure Real and Reactive Power</a:t>
            </a:r>
          </a:p>
          <a:p>
            <a:endParaRPr lang="en-US" dirty="0"/>
          </a:p>
        </p:txBody>
      </p:sp>
      <p:sp>
        <p:nvSpPr>
          <p:cNvPr id="4" name="Slide Number Placeholder 3">
            <a:extLst>
              <a:ext uri="{FF2B5EF4-FFF2-40B4-BE49-F238E27FC236}">
                <a16:creationId xmlns:a16="http://schemas.microsoft.com/office/drawing/2014/main" id="{B6365E6A-1823-1B1F-B0D1-24C20848F6BE}"/>
              </a:ext>
            </a:extLst>
          </p:cNvPr>
          <p:cNvSpPr>
            <a:spLocks noGrp="1"/>
          </p:cNvSpPr>
          <p:nvPr>
            <p:ph type="sldNum" sz="quarter" idx="12"/>
          </p:nvPr>
        </p:nvSpPr>
        <p:spPr/>
        <p:txBody>
          <a:bodyPr/>
          <a:lstStyle/>
          <a:p>
            <a:fld id="{5E5D70F2-EF2A-48C9-8162-12667630CBA3}" type="slidenum">
              <a:rPr lang="en-US" smtClean="0"/>
              <a:t>12</a:t>
            </a:fld>
            <a:endParaRPr lang="en-US"/>
          </a:p>
        </p:txBody>
      </p:sp>
      <p:pic>
        <p:nvPicPr>
          <p:cNvPr id="6" name="Picture 5" descr="A diagram of a power supply system&#10;&#10;AI-generated content may be incorrect.">
            <a:extLst>
              <a:ext uri="{FF2B5EF4-FFF2-40B4-BE49-F238E27FC236}">
                <a16:creationId xmlns:a16="http://schemas.microsoft.com/office/drawing/2014/main" id="{83CA0313-E46F-5C1E-7EAB-DF3EB4985C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16345" y="2083142"/>
            <a:ext cx="4137455" cy="3250858"/>
          </a:xfrm>
          <a:prstGeom prst="rect">
            <a:avLst/>
          </a:prstGeom>
        </p:spPr>
      </p:pic>
    </p:spTree>
    <p:extLst>
      <p:ext uri="{BB962C8B-B14F-4D97-AF65-F5344CB8AC3E}">
        <p14:creationId xmlns:p14="http://schemas.microsoft.com/office/powerpoint/2010/main" val="198391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2038-D47F-0CEE-29D3-3E45042D31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03DCC3-F71A-5504-C10F-85B0720D3E70}"/>
              </a:ext>
            </a:extLst>
          </p:cNvPr>
          <p:cNvSpPr>
            <a:spLocks noGrp="1"/>
          </p:cNvSpPr>
          <p:nvPr>
            <p:ph type="sldNum" sz="quarter" idx="12"/>
          </p:nvPr>
        </p:nvSpPr>
        <p:spPr/>
        <p:txBody>
          <a:bodyPr/>
          <a:lstStyle/>
          <a:p>
            <a:fld id="{5E5D70F2-EF2A-48C9-8162-12667630CBA3}" type="slidenum">
              <a:rPr lang="en-US" smtClean="0"/>
              <a:t>13</a:t>
            </a:fld>
            <a:endParaRPr lang="en-US"/>
          </a:p>
        </p:txBody>
      </p:sp>
      <p:sp>
        <p:nvSpPr>
          <p:cNvPr id="6" name="Title 5">
            <a:extLst>
              <a:ext uri="{FF2B5EF4-FFF2-40B4-BE49-F238E27FC236}">
                <a16:creationId xmlns:a16="http://schemas.microsoft.com/office/drawing/2014/main" id="{61C1085C-2B53-A103-8337-6B6BEAC26591}"/>
              </a:ext>
            </a:extLst>
          </p:cNvPr>
          <p:cNvSpPr>
            <a:spLocks noGrp="1"/>
          </p:cNvSpPr>
          <p:nvPr>
            <p:ph type="title"/>
          </p:nvPr>
        </p:nvSpPr>
        <p:spPr/>
        <p:txBody>
          <a:bodyPr/>
          <a:lstStyle/>
          <a:p>
            <a:r>
              <a:rPr lang="en-US" dirty="0"/>
              <a:t>Steady State AC Synchronous Generator Theory – Connected to the grid</a:t>
            </a:r>
          </a:p>
        </p:txBody>
      </p:sp>
      <p:pic>
        <p:nvPicPr>
          <p:cNvPr id="9" name="Picture 8" descr="A diagram of a circle with arrows&#10;&#10;AI-generated content may be incorrect.">
            <a:extLst>
              <a:ext uri="{FF2B5EF4-FFF2-40B4-BE49-F238E27FC236}">
                <a16:creationId xmlns:a16="http://schemas.microsoft.com/office/drawing/2014/main" id="{85184203-D310-D035-AD0F-2731D1960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66" y="2057400"/>
            <a:ext cx="1648838" cy="2743200"/>
          </a:xfrm>
          <a:prstGeom prst="rect">
            <a:avLst/>
          </a:prstGeom>
        </p:spPr>
      </p:pic>
      <p:sp>
        <p:nvSpPr>
          <p:cNvPr id="10" name="TextBox 9">
            <a:extLst>
              <a:ext uri="{FF2B5EF4-FFF2-40B4-BE49-F238E27FC236}">
                <a16:creationId xmlns:a16="http://schemas.microsoft.com/office/drawing/2014/main" id="{D4834EA5-2B5D-A6C9-DD84-C4375781AB0B}"/>
              </a:ext>
            </a:extLst>
          </p:cNvPr>
          <p:cNvSpPr txBox="1"/>
          <p:nvPr/>
        </p:nvSpPr>
        <p:spPr>
          <a:xfrm>
            <a:off x="397691" y="4967149"/>
            <a:ext cx="1972015" cy="1200329"/>
          </a:xfrm>
          <a:prstGeom prst="rect">
            <a:avLst/>
          </a:prstGeom>
          <a:noFill/>
        </p:spPr>
        <p:txBody>
          <a:bodyPr wrap="none" rtlCol="0">
            <a:spAutoFit/>
          </a:bodyPr>
          <a:lstStyle/>
          <a:p>
            <a:pPr algn="ctr"/>
            <a:r>
              <a:rPr lang="en-US" dirty="0"/>
              <a:t>Baseline Case</a:t>
            </a:r>
          </a:p>
          <a:p>
            <a:pPr algn="ctr"/>
            <a:r>
              <a:rPr lang="en-US" dirty="0"/>
              <a:t>Supplying </a:t>
            </a:r>
            <a:br>
              <a:rPr lang="en-US" dirty="0"/>
            </a:br>
            <a:r>
              <a:rPr lang="en-US" dirty="0"/>
              <a:t>Unity Power Factor</a:t>
            </a:r>
            <a:br>
              <a:rPr lang="en-US" dirty="0"/>
            </a:br>
            <a:r>
              <a:rPr lang="en-US" dirty="0"/>
              <a:t>(PF = 1.0)</a:t>
            </a:r>
          </a:p>
        </p:txBody>
      </p:sp>
      <p:pic>
        <p:nvPicPr>
          <p:cNvPr id="12" name="Picture 11" descr="A diagram of a circle with a triangle and a triangle with a triangle and a triangle with a triangle and a triangle with a triangle and a triangle with a triangle and a triangle with a triangle with&#10;&#10;AI-generated content may be incorrect.">
            <a:extLst>
              <a:ext uri="{FF2B5EF4-FFF2-40B4-BE49-F238E27FC236}">
                <a16:creationId xmlns:a16="http://schemas.microsoft.com/office/drawing/2014/main" id="{3AAB63EA-858C-191E-9448-7392738A2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640" y="2057400"/>
            <a:ext cx="1648838" cy="2743200"/>
          </a:xfrm>
          <a:prstGeom prst="rect">
            <a:avLst/>
          </a:prstGeom>
        </p:spPr>
      </p:pic>
      <p:sp>
        <p:nvSpPr>
          <p:cNvPr id="13" name="TextBox 12">
            <a:extLst>
              <a:ext uri="{FF2B5EF4-FFF2-40B4-BE49-F238E27FC236}">
                <a16:creationId xmlns:a16="http://schemas.microsoft.com/office/drawing/2014/main" id="{94335029-F4AA-F808-7FA2-37BCBB9A062C}"/>
              </a:ext>
            </a:extLst>
          </p:cNvPr>
          <p:cNvSpPr txBox="1"/>
          <p:nvPr/>
        </p:nvSpPr>
        <p:spPr>
          <a:xfrm>
            <a:off x="1918166" y="4966513"/>
            <a:ext cx="3208536" cy="1754326"/>
          </a:xfrm>
          <a:prstGeom prst="rect">
            <a:avLst/>
          </a:prstGeom>
          <a:noFill/>
        </p:spPr>
        <p:txBody>
          <a:bodyPr wrap="square" rtlCol="0">
            <a:spAutoFit/>
          </a:bodyPr>
          <a:lstStyle/>
          <a:p>
            <a:pPr algn="ctr"/>
            <a:r>
              <a:rPr lang="en-US" dirty="0"/>
              <a:t>Increased Excitation</a:t>
            </a:r>
          </a:p>
          <a:p>
            <a:pPr algn="ctr"/>
            <a:r>
              <a:rPr lang="en-US" dirty="0"/>
              <a:t>on DC Motor</a:t>
            </a:r>
          </a:p>
          <a:p>
            <a:pPr algn="ctr"/>
            <a:r>
              <a:rPr lang="en-US" dirty="0"/>
              <a:t>Same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i="1" baseline="-25000" dirty="0">
              <a:latin typeface="Times New Roman" panose="02020603050405020304" pitchFamily="18" charset="0"/>
              <a:cs typeface="Times New Roman" panose="02020603050405020304" pitchFamily="18" charset="0"/>
            </a:endParaRPr>
          </a:p>
          <a:p>
            <a:pPr algn="ctr"/>
            <a:r>
              <a:rPr lang="en-US" dirty="0"/>
              <a:t>Power Increases</a:t>
            </a:r>
            <a:br>
              <a:rPr lang="en-US" dirty="0"/>
            </a:br>
            <a:r>
              <a:rPr lang="en-US" dirty="0"/>
              <a:t>Power Factor supplies </a:t>
            </a:r>
          </a:p>
          <a:p>
            <a:pPr algn="ctr"/>
            <a:r>
              <a:rPr lang="en-US" dirty="0"/>
              <a:t>Leading Loads</a:t>
            </a:r>
          </a:p>
        </p:txBody>
      </p:sp>
      <p:pic>
        <p:nvPicPr>
          <p:cNvPr id="15" name="Picture 14" descr="A diagram of a circle with a line and a triangle&#10;&#10;AI-generated content may be incorrect.">
            <a:extLst>
              <a:ext uri="{FF2B5EF4-FFF2-40B4-BE49-F238E27FC236}">
                <a16:creationId xmlns:a16="http://schemas.microsoft.com/office/drawing/2014/main" id="{1D5E2057-69EF-D0F7-0146-7D73B7CBB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414" y="2057400"/>
            <a:ext cx="1674373" cy="2743200"/>
          </a:xfrm>
          <a:prstGeom prst="rect">
            <a:avLst/>
          </a:prstGeom>
        </p:spPr>
      </p:pic>
      <p:sp>
        <p:nvSpPr>
          <p:cNvPr id="16" name="TextBox 15">
            <a:extLst>
              <a:ext uri="{FF2B5EF4-FFF2-40B4-BE49-F238E27FC236}">
                <a16:creationId xmlns:a16="http://schemas.microsoft.com/office/drawing/2014/main" id="{84EF9732-5596-AA20-3D5E-09EDC7824665}"/>
              </a:ext>
            </a:extLst>
          </p:cNvPr>
          <p:cNvSpPr txBox="1"/>
          <p:nvPr/>
        </p:nvSpPr>
        <p:spPr>
          <a:xfrm>
            <a:off x="4824476" y="4965241"/>
            <a:ext cx="2058256" cy="1754326"/>
          </a:xfrm>
          <a:prstGeom prst="rect">
            <a:avLst/>
          </a:prstGeom>
          <a:noFill/>
        </p:spPr>
        <p:txBody>
          <a:bodyPr wrap="none" rtlCol="0">
            <a:spAutoFit/>
          </a:bodyPr>
          <a:lstStyle/>
          <a:p>
            <a:pPr algn="ctr"/>
            <a:r>
              <a:rPr lang="en-US" dirty="0"/>
              <a:t>Increased Excitation</a:t>
            </a:r>
          </a:p>
          <a:p>
            <a:pPr algn="ctr"/>
            <a:r>
              <a:rPr lang="en-US" dirty="0"/>
              <a:t>on DC Motor</a:t>
            </a:r>
          </a:p>
          <a:p>
            <a:pPr algn="ctr"/>
            <a:r>
              <a:rPr lang="en-US" dirty="0"/>
              <a:t>Increased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 </a:t>
            </a:r>
            <a:br>
              <a:rPr lang="en-US" dirty="0"/>
            </a:br>
            <a:r>
              <a:rPr lang="en-US" dirty="0"/>
              <a:t>Unity Power Factor</a:t>
            </a:r>
            <a:br>
              <a:rPr lang="en-US" dirty="0"/>
            </a:br>
            <a:r>
              <a:rPr lang="en-US" dirty="0"/>
              <a:t>(PF = 1.0)</a:t>
            </a:r>
          </a:p>
        </p:txBody>
      </p:sp>
      <p:pic>
        <p:nvPicPr>
          <p:cNvPr id="18" name="Picture 17" descr="A diagram of a mathematical equation&#10;&#10;AI-generated content may be incorrect.">
            <a:extLst>
              <a:ext uri="{FF2B5EF4-FFF2-40B4-BE49-F238E27FC236}">
                <a16:creationId xmlns:a16="http://schemas.microsoft.com/office/drawing/2014/main" id="{FFB2749B-AB72-BA84-9498-3B913357E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723" y="2057400"/>
            <a:ext cx="1645190" cy="2743200"/>
          </a:xfrm>
          <a:prstGeom prst="rect">
            <a:avLst/>
          </a:prstGeom>
        </p:spPr>
      </p:pic>
      <p:pic>
        <p:nvPicPr>
          <p:cNvPr id="20" name="Picture 19" descr="A diagram of a triangle with a triangle and a line&#10;&#10;AI-generated content may be incorrect.">
            <a:extLst>
              <a:ext uri="{FF2B5EF4-FFF2-40B4-BE49-F238E27FC236}">
                <a16:creationId xmlns:a16="http://schemas.microsoft.com/office/drawing/2014/main" id="{F0865E6E-DC80-2F83-5D42-601E485CA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9849" y="2060812"/>
            <a:ext cx="1648838" cy="2743200"/>
          </a:xfrm>
          <a:prstGeom prst="rect">
            <a:avLst/>
          </a:prstGeom>
        </p:spPr>
      </p:pic>
      <p:sp>
        <p:nvSpPr>
          <p:cNvPr id="21" name="TextBox 20">
            <a:extLst>
              <a:ext uri="{FF2B5EF4-FFF2-40B4-BE49-F238E27FC236}">
                <a16:creationId xmlns:a16="http://schemas.microsoft.com/office/drawing/2014/main" id="{C43FA17C-7716-98DD-71C9-2B5004E9F171}"/>
              </a:ext>
            </a:extLst>
          </p:cNvPr>
          <p:cNvSpPr txBox="1"/>
          <p:nvPr/>
        </p:nvSpPr>
        <p:spPr>
          <a:xfrm>
            <a:off x="7304219" y="4967514"/>
            <a:ext cx="1934632" cy="1477328"/>
          </a:xfrm>
          <a:prstGeom prst="rect">
            <a:avLst/>
          </a:prstGeom>
          <a:noFill/>
        </p:spPr>
        <p:txBody>
          <a:bodyPr wrap="none" rtlCol="0">
            <a:spAutoFit/>
          </a:bodyPr>
          <a:lstStyle/>
          <a:p>
            <a:pPr algn="ctr"/>
            <a:r>
              <a:rPr lang="en-US" dirty="0"/>
              <a:t>Baseline Excitation</a:t>
            </a:r>
          </a:p>
          <a:p>
            <a:pPr algn="ctr"/>
            <a:r>
              <a:rPr lang="en-US" dirty="0"/>
              <a:t>on DC Motor</a:t>
            </a:r>
          </a:p>
          <a:p>
            <a:pPr algn="ctr"/>
            <a:r>
              <a:rPr lang="en-US" dirty="0"/>
              <a:t>Increased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a:t>
            </a:r>
            <a:br>
              <a:rPr lang="en-US" dirty="0"/>
            </a:br>
            <a:r>
              <a:rPr lang="en-US" dirty="0"/>
              <a:t>Lagging Loads</a:t>
            </a:r>
          </a:p>
        </p:txBody>
      </p:sp>
      <p:sp>
        <p:nvSpPr>
          <p:cNvPr id="22" name="TextBox 21">
            <a:extLst>
              <a:ext uri="{FF2B5EF4-FFF2-40B4-BE49-F238E27FC236}">
                <a16:creationId xmlns:a16="http://schemas.microsoft.com/office/drawing/2014/main" id="{9D46F459-0AA6-CE34-24BC-F0DB3551B9A0}"/>
              </a:ext>
            </a:extLst>
          </p:cNvPr>
          <p:cNvSpPr txBox="1"/>
          <p:nvPr/>
        </p:nvSpPr>
        <p:spPr>
          <a:xfrm>
            <a:off x="9421900" y="4983434"/>
            <a:ext cx="1934632" cy="1477328"/>
          </a:xfrm>
          <a:prstGeom prst="rect">
            <a:avLst/>
          </a:prstGeom>
          <a:noFill/>
        </p:spPr>
        <p:txBody>
          <a:bodyPr wrap="none" rtlCol="0">
            <a:spAutoFit/>
          </a:bodyPr>
          <a:lstStyle/>
          <a:p>
            <a:pPr algn="ctr"/>
            <a:r>
              <a:rPr lang="en-US" dirty="0"/>
              <a:t>Baseline Excitation</a:t>
            </a:r>
          </a:p>
          <a:p>
            <a:pPr algn="ctr"/>
            <a:r>
              <a:rPr lang="en-US" dirty="0"/>
              <a:t>on DC Motor</a:t>
            </a:r>
          </a:p>
          <a:p>
            <a:pPr algn="ctr"/>
            <a:r>
              <a:rPr lang="en-US" dirty="0"/>
              <a:t>Decreased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af</a:t>
            </a:r>
            <a:endParaRPr lang="en-US" dirty="0"/>
          </a:p>
          <a:p>
            <a:pPr algn="ctr"/>
            <a:r>
              <a:rPr lang="en-US" dirty="0"/>
              <a:t>Supplying </a:t>
            </a:r>
            <a:br>
              <a:rPr lang="en-US" dirty="0"/>
            </a:br>
            <a:r>
              <a:rPr lang="en-US" dirty="0"/>
              <a:t>Leading Loads</a:t>
            </a:r>
          </a:p>
        </p:txBody>
      </p:sp>
    </p:spTree>
    <p:extLst>
      <p:ext uri="{BB962C8B-B14F-4D97-AF65-F5344CB8AC3E}">
        <p14:creationId xmlns:p14="http://schemas.microsoft.com/office/powerpoint/2010/main" val="279438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FA50-F155-D81B-1C1B-03B809D0338D}"/>
              </a:ext>
            </a:extLst>
          </p:cNvPr>
          <p:cNvSpPr>
            <a:spLocks noGrp="1"/>
          </p:cNvSpPr>
          <p:nvPr>
            <p:ph type="title"/>
          </p:nvPr>
        </p:nvSpPr>
        <p:spPr/>
        <p:txBody>
          <a:bodyPr/>
          <a:lstStyle/>
          <a:p>
            <a:r>
              <a:rPr lang="en-US" dirty="0"/>
              <a:t>Procedure – Not Paralleled</a:t>
            </a:r>
          </a:p>
        </p:txBody>
      </p:sp>
      <p:sp>
        <p:nvSpPr>
          <p:cNvPr id="3" name="Content Placeholder 2">
            <a:extLst>
              <a:ext uri="{FF2B5EF4-FFF2-40B4-BE49-F238E27FC236}">
                <a16:creationId xmlns:a16="http://schemas.microsoft.com/office/drawing/2014/main" id="{492F178F-4D07-09F7-FBCE-C73C71D2B296}"/>
              </a:ext>
            </a:extLst>
          </p:cNvPr>
          <p:cNvSpPr>
            <a:spLocks noGrp="1"/>
          </p:cNvSpPr>
          <p:nvPr>
            <p:ph idx="1"/>
          </p:nvPr>
        </p:nvSpPr>
        <p:spPr>
          <a:xfrm>
            <a:off x="838200" y="1619250"/>
            <a:ext cx="6270171" cy="4873625"/>
          </a:xfrm>
        </p:spPr>
        <p:txBody>
          <a:bodyPr>
            <a:normAutofit fontScale="70000" lnSpcReduction="20000"/>
          </a:bodyPr>
          <a:lstStyle/>
          <a:p>
            <a:r>
              <a:rPr lang="en-US" dirty="0"/>
              <a:t>Adjust excitation to achieve 60 Hz and 208 volts line-to-line with 1200 ohm Load</a:t>
            </a:r>
          </a:p>
          <a:p>
            <a:pPr lvl="1"/>
            <a:r>
              <a:rPr lang="en-US" dirty="0"/>
              <a:t>Measure Real and Reactive Power </a:t>
            </a:r>
            <a:br>
              <a:rPr lang="en-US" dirty="0"/>
            </a:br>
            <a:r>
              <a:rPr lang="en-US" dirty="0"/>
              <a:t>(should be about 12 watts per phase)</a:t>
            </a:r>
          </a:p>
          <a:p>
            <a:r>
              <a:rPr lang="en-US" dirty="0"/>
              <a:t>Turn on 300 and 1200 ohm resistors for the load</a:t>
            </a:r>
          </a:p>
          <a:p>
            <a:pPr lvl="1"/>
            <a:r>
              <a:rPr lang="en-US" dirty="0"/>
              <a:t>Measure Real and Reactive Power</a:t>
            </a:r>
            <a:br>
              <a:rPr lang="en-US" dirty="0"/>
            </a:br>
            <a:r>
              <a:rPr lang="en-US" dirty="0"/>
              <a:t>(should be less than 60 watts per phase)</a:t>
            </a:r>
          </a:p>
          <a:p>
            <a:pPr lvl="1"/>
            <a:r>
              <a:rPr lang="en-US" dirty="0"/>
              <a:t>Measure Frequency and voltage</a:t>
            </a:r>
            <a:br>
              <a:rPr lang="en-US" dirty="0"/>
            </a:br>
            <a:r>
              <a:rPr lang="en-US" dirty="0"/>
              <a:t>(should be less than 60 Hz, and 208 volts)</a:t>
            </a:r>
          </a:p>
          <a:p>
            <a:r>
              <a:rPr lang="en-US" dirty="0"/>
              <a:t>Adjust DC motor field excitation to return to 60 Hz.</a:t>
            </a:r>
          </a:p>
          <a:p>
            <a:pPr lvl="1"/>
            <a:r>
              <a:rPr lang="en-US" dirty="0"/>
              <a:t>Measure Real and Reactive Power</a:t>
            </a:r>
          </a:p>
          <a:p>
            <a:pPr marL="457200" lvl="1" indent="0">
              <a:buNone/>
            </a:pPr>
            <a:r>
              <a:rPr lang="en-US" dirty="0"/>
              <a:t>     (should be closer to 60 watts per phase)</a:t>
            </a:r>
          </a:p>
          <a:p>
            <a:pPr lvl="1"/>
            <a:r>
              <a:rPr lang="en-US" dirty="0"/>
              <a:t>Measure Frequency and voltage</a:t>
            </a:r>
            <a:br>
              <a:rPr lang="en-US" dirty="0"/>
            </a:br>
            <a:r>
              <a:rPr lang="en-US" dirty="0"/>
              <a:t>(should be 60 Hz and closer to 208 volts)</a:t>
            </a:r>
          </a:p>
          <a:p>
            <a:r>
              <a:rPr lang="en-US" dirty="0"/>
              <a:t>Adjust AC Generator field excitation to return to 208 volts line-to-line</a:t>
            </a:r>
          </a:p>
          <a:p>
            <a:pPr lvl="1"/>
            <a:r>
              <a:rPr lang="en-US" dirty="0"/>
              <a:t>Measure Real and Reactive Power</a:t>
            </a:r>
            <a:br>
              <a:rPr lang="en-US" dirty="0"/>
            </a:br>
            <a:r>
              <a:rPr lang="en-US" dirty="0"/>
              <a:t>(Should be closer to 60 watts per phase)</a:t>
            </a:r>
          </a:p>
          <a:p>
            <a:pPr lvl="1"/>
            <a:r>
              <a:rPr lang="en-US" dirty="0"/>
              <a:t>Measure Frequency and voltage</a:t>
            </a:r>
            <a:br>
              <a:rPr lang="en-US" dirty="0"/>
            </a:br>
            <a:r>
              <a:rPr lang="en-US" dirty="0"/>
              <a:t>(Should be a little less than 60 Hz and 208 volts)</a:t>
            </a:r>
          </a:p>
          <a:p>
            <a:endParaRPr lang="en-US" dirty="0"/>
          </a:p>
        </p:txBody>
      </p:sp>
      <p:sp>
        <p:nvSpPr>
          <p:cNvPr id="4" name="Slide Number Placeholder 3">
            <a:extLst>
              <a:ext uri="{FF2B5EF4-FFF2-40B4-BE49-F238E27FC236}">
                <a16:creationId xmlns:a16="http://schemas.microsoft.com/office/drawing/2014/main" id="{CF233125-8148-17B6-AD4B-F9CE534CABFB}"/>
              </a:ext>
            </a:extLst>
          </p:cNvPr>
          <p:cNvSpPr>
            <a:spLocks noGrp="1"/>
          </p:cNvSpPr>
          <p:nvPr>
            <p:ph type="sldNum" sz="quarter" idx="12"/>
          </p:nvPr>
        </p:nvSpPr>
        <p:spPr/>
        <p:txBody>
          <a:bodyPr/>
          <a:lstStyle/>
          <a:p>
            <a:fld id="{5E5D70F2-EF2A-48C9-8162-12667630CBA3}" type="slidenum">
              <a:rPr lang="en-US" smtClean="0"/>
              <a:t>14</a:t>
            </a:fld>
            <a:endParaRPr lang="en-US"/>
          </a:p>
        </p:txBody>
      </p:sp>
      <p:pic>
        <p:nvPicPr>
          <p:cNvPr id="6" name="Picture 5" descr="A diagram of a power supply system&#10;&#10;AI-generated content may be incorrect.">
            <a:extLst>
              <a:ext uri="{FF2B5EF4-FFF2-40B4-BE49-F238E27FC236}">
                <a16:creationId xmlns:a16="http://schemas.microsoft.com/office/drawing/2014/main" id="{125C7010-1DD8-808E-4600-E0E85E4FB9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16345" y="2083142"/>
            <a:ext cx="4137455" cy="3250858"/>
          </a:xfrm>
          <a:prstGeom prst="rect">
            <a:avLst/>
          </a:prstGeom>
        </p:spPr>
      </p:pic>
    </p:spTree>
    <p:extLst>
      <p:ext uri="{BB962C8B-B14F-4D97-AF65-F5344CB8AC3E}">
        <p14:creationId xmlns:p14="http://schemas.microsoft.com/office/powerpoint/2010/main" val="192652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270D-4721-2836-4F4D-88C3A46E3F9E}"/>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02DD5C87-E266-C95D-9348-DD2AB45ADE0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4FE72FE-1447-EAC0-9C2A-C8A191A2E4BD}"/>
              </a:ext>
            </a:extLst>
          </p:cNvPr>
          <p:cNvSpPr>
            <a:spLocks noGrp="1"/>
          </p:cNvSpPr>
          <p:nvPr>
            <p:ph type="sldNum" sz="quarter" idx="12"/>
          </p:nvPr>
        </p:nvSpPr>
        <p:spPr/>
        <p:txBody>
          <a:bodyPr/>
          <a:lstStyle/>
          <a:p>
            <a:fld id="{5E5D70F2-EF2A-48C9-8162-12667630CBA3}" type="slidenum">
              <a:rPr lang="en-US" smtClean="0"/>
              <a:t>15</a:t>
            </a:fld>
            <a:endParaRPr lang="en-US"/>
          </a:p>
        </p:txBody>
      </p:sp>
    </p:spTree>
    <p:extLst>
      <p:ext uri="{BB962C8B-B14F-4D97-AF65-F5344CB8AC3E}">
        <p14:creationId xmlns:p14="http://schemas.microsoft.com/office/powerpoint/2010/main" val="16156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50B7-07E1-E8B4-0D48-B4C5672F926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FE34F3B-1FB5-7BE0-23C4-95EA7338C724}"/>
              </a:ext>
            </a:extLst>
          </p:cNvPr>
          <p:cNvSpPr>
            <a:spLocks noGrp="1"/>
          </p:cNvSpPr>
          <p:nvPr>
            <p:ph idx="1"/>
          </p:nvPr>
        </p:nvSpPr>
        <p:spPr/>
        <p:txBody>
          <a:bodyPr>
            <a:normAutofit/>
          </a:bodyPr>
          <a:lstStyle/>
          <a:p>
            <a:r>
              <a:rPr lang="en-US" dirty="0"/>
              <a:t>The steady state operation of a generator connected to a grid is different than when it is operating standalone</a:t>
            </a:r>
          </a:p>
          <a:p>
            <a:r>
              <a:rPr lang="en-US" dirty="0"/>
              <a:t>Standalone</a:t>
            </a:r>
          </a:p>
          <a:p>
            <a:pPr lvl="1"/>
            <a:r>
              <a:rPr lang="en-US" dirty="0"/>
              <a:t>Voltage Regulator controls the voltage at the terminals</a:t>
            </a:r>
          </a:p>
          <a:p>
            <a:pPr lvl="1"/>
            <a:r>
              <a:rPr lang="en-US" dirty="0"/>
              <a:t>Speed Governor controls the frequency</a:t>
            </a:r>
          </a:p>
          <a:p>
            <a:r>
              <a:rPr lang="en-US" dirty="0"/>
              <a:t>Paralleled to grid</a:t>
            </a:r>
          </a:p>
          <a:p>
            <a:pPr lvl="1"/>
            <a:r>
              <a:rPr lang="en-US" dirty="0"/>
              <a:t>Voltage Regulator controls the Reactive Power supplied by the generator</a:t>
            </a:r>
          </a:p>
          <a:p>
            <a:pPr lvl="1"/>
            <a:r>
              <a:rPr lang="en-US" dirty="0"/>
              <a:t>Speed Governor controls the Real Power supplied by the generator</a:t>
            </a:r>
          </a:p>
          <a:p>
            <a:pPr lvl="1"/>
            <a:endParaRPr lang="en-US" dirty="0"/>
          </a:p>
        </p:txBody>
      </p:sp>
      <p:sp>
        <p:nvSpPr>
          <p:cNvPr id="4" name="Slide Number Placeholder 3">
            <a:extLst>
              <a:ext uri="{FF2B5EF4-FFF2-40B4-BE49-F238E27FC236}">
                <a16:creationId xmlns:a16="http://schemas.microsoft.com/office/drawing/2014/main" id="{6BD8BA3B-104E-0E55-662A-59BA66496F5E}"/>
              </a:ext>
            </a:extLst>
          </p:cNvPr>
          <p:cNvSpPr>
            <a:spLocks noGrp="1"/>
          </p:cNvSpPr>
          <p:nvPr>
            <p:ph type="sldNum" sz="quarter" idx="12"/>
          </p:nvPr>
        </p:nvSpPr>
        <p:spPr/>
        <p:txBody>
          <a:bodyPr/>
          <a:lstStyle/>
          <a:p>
            <a:fld id="{5E5D70F2-EF2A-48C9-8162-12667630CBA3}" type="slidenum">
              <a:rPr lang="en-US" smtClean="0"/>
              <a:t>2</a:t>
            </a:fld>
            <a:endParaRPr lang="en-US"/>
          </a:p>
        </p:txBody>
      </p:sp>
    </p:spTree>
    <p:extLst>
      <p:ext uri="{BB962C8B-B14F-4D97-AF65-F5344CB8AC3E}">
        <p14:creationId xmlns:p14="http://schemas.microsoft.com/office/powerpoint/2010/main" val="343026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E99A-2775-0DC6-55D9-DFDDCECB78F1}"/>
              </a:ext>
            </a:extLst>
          </p:cNvPr>
          <p:cNvSpPr>
            <a:spLocks noGrp="1"/>
          </p:cNvSpPr>
          <p:nvPr>
            <p:ph type="title"/>
          </p:nvPr>
        </p:nvSpPr>
        <p:spPr/>
        <p:txBody>
          <a:bodyPr/>
          <a:lstStyle/>
          <a:p>
            <a:r>
              <a:rPr lang="en-US" dirty="0"/>
              <a:t>Purpose of this video</a:t>
            </a:r>
          </a:p>
        </p:txBody>
      </p:sp>
      <p:sp>
        <p:nvSpPr>
          <p:cNvPr id="3" name="Content Placeholder 2">
            <a:extLst>
              <a:ext uri="{FF2B5EF4-FFF2-40B4-BE49-F238E27FC236}">
                <a16:creationId xmlns:a16="http://schemas.microsoft.com/office/drawing/2014/main" id="{EADC64A0-E79C-A7B6-CF7A-6C7FC88485F5}"/>
              </a:ext>
            </a:extLst>
          </p:cNvPr>
          <p:cNvSpPr>
            <a:spLocks noGrp="1"/>
          </p:cNvSpPr>
          <p:nvPr>
            <p:ph idx="1"/>
          </p:nvPr>
        </p:nvSpPr>
        <p:spPr/>
        <p:txBody>
          <a:bodyPr/>
          <a:lstStyle/>
          <a:p>
            <a:r>
              <a:rPr lang="en-US" dirty="0"/>
              <a:t>Using a DC Motor to represent a prime mover and an AC synchronous generator ….</a:t>
            </a:r>
          </a:p>
          <a:p>
            <a:pPr lvl="1"/>
            <a:r>
              <a:rPr lang="en-US" dirty="0"/>
              <a:t>Demonstrate how field excitation on the DC motor and on the AC Generator control speed (Frequency) and voltage when the generator is not paralleled to the grid</a:t>
            </a:r>
          </a:p>
          <a:p>
            <a:pPr lvl="1"/>
            <a:r>
              <a:rPr lang="en-US" dirty="0"/>
              <a:t>Demonstrate how field excitation on the DC motor and on the AC Generator control Real and Reactive Power when the generator is paralleled to the grid.</a:t>
            </a:r>
          </a:p>
        </p:txBody>
      </p:sp>
      <p:sp>
        <p:nvSpPr>
          <p:cNvPr id="4" name="Slide Number Placeholder 3">
            <a:extLst>
              <a:ext uri="{FF2B5EF4-FFF2-40B4-BE49-F238E27FC236}">
                <a16:creationId xmlns:a16="http://schemas.microsoft.com/office/drawing/2014/main" id="{74044F92-8DA6-DF03-B8BE-ECFB58565F42}"/>
              </a:ext>
            </a:extLst>
          </p:cNvPr>
          <p:cNvSpPr>
            <a:spLocks noGrp="1"/>
          </p:cNvSpPr>
          <p:nvPr>
            <p:ph type="sldNum" sz="quarter" idx="12"/>
          </p:nvPr>
        </p:nvSpPr>
        <p:spPr/>
        <p:txBody>
          <a:bodyPr/>
          <a:lstStyle/>
          <a:p>
            <a:fld id="{5E5D70F2-EF2A-48C9-8162-12667630CBA3}" type="slidenum">
              <a:rPr lang="en-US" smtClean="0"/>
              <a:t>3</a:t>
            </a:fld>
            <a:endParaRPr lang="en-US"/>
          </a:p>
        </p:txBody>
      </p:sp>
    </p:spTree>
    <p:extLst>
      <p:ext uri="{BB962C8B-B14F-4D97-AF65-F5344CB8AC3E}">
        <p14:creationId xmlns:p14="http://schemas.microsoft.com/office/powerpoint/2010/main" val="368484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A91C-8E0E-0527-1F9D-EDFC712B8DC5}"/>
              </a:ext>
            </a:extLst>
          </p:cNvPr>
          <p:cNvSpPr>
            <a:spLocks noGrp="1"/>
          </p:cNvSpPr>
          <p:nvPr>
            <p:ph type="title"/>
          </p:nvPr>
        </p:nvSpPr>
        <p:spPr>
          <a:xfrm>
            <a:off x="876368" y="367129"/>
            <a:ext cx="10515600" cy="1325563"/>
          </a:xfrm>
        </p:spPr>
        <p:txBody>
          <a:bodyPr/>
          <a:lstStyle/>
          <a:p>
            <a:r>
              <a:rPr lang="en-US" dirty="0"/>
              <a:t>Schematic</a:t>
            </a:r>
          </a:p>
        </p:txBody>
      </p:sp>
      <p:sp>
        <p:nvSpPr>
          <p:cNvPr id="15" name="Slide Number Placeholder 14">
            <a:extLst>
              <a:ext uri="{FF2B5EF4-FFF2-40B4-BE49-F238E27FC236}">
                <a16:creationId xmlns:a16="http://schemas.microsoft.com/office/drawing/2014/main" id="{072CFDD5-9907-7BFE-308B-2FCC084487C6}"/>
              </a:ext>
            </a:extLst>
          </p:cNvPr>
          <p:cNvSpPr>
            <a:spLocks noGrp="1"/>
          </p:cNvSpPr>
          <p:nvPr>
            <p:ph type="sldNum" sz="quarter" idx="12"/>
          </p:nvPr>
        </p:nvSpPr>
        <p:spPr/>
        <p:txBody>
          <a:bodyPr/>
          <a:lstStyle/>
          <a:p>
            <a:fld id="{5E5D70F2-EF2A-48C9-8162-12667630CBA3}" type="slidenum">
              <a:rPr lang="en-US" smtClean="0"/>
              <a:t>4</a:t>
            </a:fld>
            <a:endParaRPr lang="en-US"/>
          </a:p>
        </p:txBody>
      </p:sp>
      <p:pic>
        <p:nvPicPr>
          <p:cNvPr id="9" name="Picture 8" descr="A diagram of a power supply system&#10;&#10;AI-generated content may be incorrect.">
            <a:extLst>
              <a:ext uri="{FF2B5EF4-FFF2-40B4-BE49-F238E27FC236}">
                <a16:creationId xmlns:a16="http://schemas.microsoft.com/office/drawing/2014/main" id="{6DB037DE-5F5A-D3C2-AAC1-B7FCBAF3EA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7762" y="1029910"/>
            <a:ext cx="6505428" cy="5111408"/>
          </a:xfrm>
          <a:prstGeom prst="rect">
            <a:avLst/>
          </a:prstGeom>
        </p:spPr>
      </p:pic>
      <p:sp>
        <p:nvSpPr>
          <p:cNvPr id="10" name="TextBox 9">
            <a:extLst>
              <a:ext uri="{FF2B5EF4-FFF2-40B4-BE49-F238E27FC236}">
                <a16:creationId xmlns:a16="http://schemas.microsoft.com/office/drawing/2014/main" id="{2646036C-F5E1-E38B-B099-8BEC6699CB92}"/>
              </a:ext>
            </a:extLst>
          </p:cNvPr>
          <p:cNvSpPr txBox="1"/>
          <p:nvPr/>
        </p:nvSpPr>
        <p:spPr>
          <a:xfrm>
            <a:off x="396866" y="1614764"/>
            <a:ext cx="3369915" cy="1477328"/>
          </a:xfrm>
          <a:prstGeom prst="rect">
            <a:avLst/>
          </a:prstGeom>
          <a:noFill/>
        </p:spPr>
        <p:txBody>
          <a:bodyPr wrap="square" rtlCol="0">
            <a:spAutoFit/>
          </a:bodyPr>
          <a:lstStyle/>
          <a:p>
            <a:r>
              <a:rPr lang="en-US" dirty="0"/>
              <a:t>Power Meter</a:t>
            </a:r>
          </a:p>
          <a:p>
            <a:r>
              <a:rPr lang="en-US" dirty="0"/>
              <a:t> - Output of AC Generator</a:t>
            </a:r>
          </a:p>
          <a:p>
            <a:r>
              <a:rPr lang="en-US" dirty="0"/>
              <a:t>Voltage / Frequency Meters</a:t>
            </a:r>
          </a:p>
          <a:p>
            <a:r>
              <a:rPr lang="en-US" dirty="0"/>
              <a:t> - Output of AC Generator</a:t>
            </a:r>
          </a:p>
          <a:p>
            <a:r>
              <a:rPr lang="en-US" dirty="0"/>
              <a:t> - Output of AC Power Supply</a:t>
            </a:r>
          </a:p>
        </p:txBody>
      </p:sp>
    </p:spTree>
    <p:extLst>
      <p:ext uri="{BB962C8B-B14F-4D97-AF65-F5344CB8AC3E}">
        <p14:creationId xmlns:p14="http://schemas.microsoft.com/office/powerpoint/2010/main" val="51599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F816-D3C2-1436-4328-0B4A0B639949}"/>
              </a:ext>
            </a:extLst>
          </p:cNvPr>
          <p:cNvSpPr>
            <a:spLocks noGrp="1"/>
          </p:cNvSpPr>
          <p:nvPr>
            <p:ph type="title"/>
          </p:nvPr>
        </p:nvSpPr>
        <p:spPr/>
        <p:txBody>
          <a:bodyPr/>
          <a:lstStyle/>
          <a:p>
            <a:r>
              <a:rPr lang="en-US" dirty="0"/>
              <a:t>Prime Mover</a:t>
            </a:r>
          </a:p>
        </p:txBody>
      </p:sp>
      <p:sp>
        <p:nvSpPr>
          <p:cNvPr id="3" name="Content Placeholder 2">
            <a:extLst>
              <a:ext uri="{FF2B5EF4-FFF2-40B4-BE49-F238E27FC236}">
                <a16:creationId xmlns:a16="http://schemas.microsoft.com/office/drawing/2014/main" id="{F27A3B69-DB38-AC48-1045-32C91B671A62}"/>
              </a:ext>
            </a:extLst>
          </p:cNvPr>
          <p:cNvSpPr>
            <a:spLocks noGrp="1"/>
          </p:cNvSpPr>
          <p:nvPr>
            <p:ph idx="1"/>
          </p:nvPr>
        </p:nvSpPr>
        <p:spPr>
          <a:xfrm>
            <a:off x="838200" y="1479936"/>
            <a:ext cx="4770863" cy="4876413"/>
          </a:xfrm>
        </p:spPr>
        <p:txBody>
          <a:bodyPr>
            <a:normAutofit/>
          </a:bodyPr>
          <a:lstStyle/>
          <a:p>
            <a:r>
              <a:rPr lang="en-US" dirty="0"/>
              <a:t>Modeled by a DC motor</a:t>
            </a:r>
          </a:p>
          <a:p>
            <a:pPr lvl="1"/>
            <a:r>
              <a:rPr lang="en-US" dirty="0"/>
              <a:t>Constant DC Voltage applied to the Armature (Rotor) {1 and 2}</a:t>
            </a:r>
          </a:p>
          <a:p>
            <a:pPr lvl="1"/>
            <a:r>
              <a:rPr lang="en-US" dirty="0"/>
              <a:t>Field Rheostat controls current to the Shunt Winding on the stator (Field)</a:t>
            </a:r>
          </a:p>
          <a:p>
            <a:pPr lvl="2"/>
            <a:r>
              <a:rPr lang="en-US" dirty="0"/>
              <a:t>Shunt winding {5 and 6}</a:t>
            </a:r>
          </a:p>
          <a:p>
            <a:pPr lvl="2"/>
            <a:r>
              <a:rPr lang="en-US" dirty="0"/>
              <a:t>Field Rheostat {7 and 8}</a:t>
            </a:r>
          </a:p>
          <a:p>
            <a:pPr lvl="2"/>
            <a:r>
              <a:rPr lang="en-US" dirty="0"/>
              <a:t>Connected in series</a:t>
            </a:r>
          </a:p>
          <a:p>
            <a:pPr lvl="3"/>
            <a:r>
              <a:rPr lang="en-US" dirty="0"/>
              <a:t>DC voltage {5 and 8}</a:t>
            </a:r>
          </a:p>
          <a:p>
            <a:pPr lvl="3"/>
            <a:r>
              <a:rPr lang="en-US" dirty="0"/>
              <a:t>Series connection {6 and 7}</a:t>
            </a:r>
          </a:p>
          <a:p>
            <a:pPr lvl="2"/>
            <a:endParaRPr lang="en-US" dirty="0"/>
          </a:p>
          <a:p>
            <a:pPr lvl="1"/>
            <a:endParaRPr lang="en-US" dirty="0"/>
          </a:p>
          <a:p>
            <a:pPr lvl="1"/>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1B07D280-1026-4AED-BAD2-7AE0062A63CE}"/>
              </a:ext>
            </a:extLst>
          </p:cNvPr>
          <p:cNvSpPr>
            <a:spLocks noGrp="1"/>
          </p:cNvSpPr>
          <p:nvPr>
            <p:ph type="sldNum" sz="quarter" idx="12"/>
          </p:nvPr>
        </p:nvSpPr>
        <p:spPr/>
        <p:txBody>
          <a:bodyPr/>
          <a:lstStyle/>
          <a:p>
            <a:fld id="{5E5D70F2-EF2A-48C9-8162-12667630CBA3}" type="slidenum">
              <a:rPr lang="en-US" smtClean="0"/>
              <a:t>5</a:t>
            </a:fld>
            <a:endParaRPr lang="en-US"/>
          </a:p>
        </p:txBody>
      </p:sp>
      <p:pic>
        <p:nvPicPr>
          <p:cNvPr id="5" name="Picture 4">
            <a:extLst>
              <a:ext uri="{FF2B5EF4-FFF2-40B4-BE49-F238E27FC236}">
                <a16:creationId xmlns:a16="http://schemas.microsoft.com/office/drawing/2014/main" id="{C6E99CF1-30F2-A0D2-153A-08087ACECBDD}"/>
              </a:ext>
            </a:extLst>
          </p:cNvPr>
          <p:cNvPicPr>
            <a:picLocks noChangeAspect="1"/>
          </p:cNvPicPr>
          <p:nvPr/>
        </p:nvPicPr>
        <p:blipFill>
          <a:blip r:embed="rId2" cstate="hqprint">
            <a:extLst>
              <a:ext uri="{28A0092B-C50C-407E-A947-70E740481C1C}">
                <a14:useLocalDpi xmlns:a14="http://schemas.microsoft.com/office/drawing/2010/main"/>
              </a:ext>
            </a:extLst>
          </a:blip>
          <a:srcRect t="3577" r="50000" b="31708"/>
          <a:stretch>
            <a:fillRect/>
          </a:stretch>
        </p:blipFill>
        <p:spPr>
          <a:xfrm>
            <a:off x="6252116" y="950763"/>
            <a:ext cx="5467815" cy="5307782"/>
          </a:xfrm>
          <a:prstGeom prst="rect">
            <a:avLst/>
          </a:prstGeom>
        </p:spPr>
      </p:pic>
    </p:spTree>
    <p:extLst>
      <p:ext uri="{BB962C8B-B14F-4D97-AF65-F5344CB8AC3E}">
        <p14:creationId xmlns:p14="http://schemas.microsoft.com/office/powerpoint/2010/main" val="154730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29CC-E27B-E578-2BEE-D5E37990F8B9}"/>
              </a:ext>
            </a:extLst>
          </p:cNvPr>
          <p:cNvSpPr>
            <a:spLocks noGrp="1"/>
          </p:cNvSpPr>
          <p:nvPr>
            <p:ph type="title"/>
          </p:nvPr>
        </p:nvSpPr>
        <p:spPr/>
        <p:txBody>
          <a:bodyPr/>
          <a:lstStyle/>
          <a:p>
            <a:r>
              <a:rPr lang="en-US" dirty="0"/>
              <a:t>Steady State DC Motor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9E0CDD-6438-7D24-EE9E-45613EEDCF2C}"/>
                  </a:ext>
                </a:extLst>
              </p:cNvPr>
              <p:cNvSpPr>
                <a:spLocks noGrp="1"/>
              </p:cNvSpPr>
              <p:nvPr>
                <p:ph idx="1"/>
              </p:nvPr>
            </p:nvSpPr>
            <p:spPr>
              <a:xfrm>
                <a:off x="838200" y="1825625"/>
                <a:ext cx="6008914" cy="4351338"/>
              </a:xfrm>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𝐹</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𝑚</m:t>
                          </m:r>
                        </m:sub>
                      </m:sSub>
                    </m:oMath>
                  </m:oMathPara>
                </a14:m>
                <a:endParaRPr lang="en-US" dirty="0"/>
              </a:p>
              <a:p>
                <a:pPr marL="0" indent="0">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r>
                  <a:rPr lang="en-US" dirty="0"/>
                  <a:t> is the angular speed of the motor shaft.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𝐷𝐶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𝑎</m:t>
                          </m:r>
                        </m:sub>
                      </m:sSub>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𝑎</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𝑎</m:t>
                          </m:r>
                        </m:sub>
                      </m:sSub>
                    </m:oMath>
                  </m:oMathPara>
                </a14:m>
                <a:endParaRPr lang="en-US" dirty="0"/>
              </a:p>
              <a:p>
                <a:pPr marL="0" indent="0">
                  <a:buNone/>
                </a:pPr>
                <a:r>
                  <a:rPr lang="en-US" dirty="0"/>
                  <a:t>Where </a:t>
                </a:r>
                <a14:m>
                  <m:oMath xmlns:m="http://schemas.openxmlformats.org/officeDocument/2006/math">
                    <m:r>
                      <a:rPr lang="en-US" b="0" i="1" smtClean="0">
                        <a:latin typeface="Cambria Math" panose="02040503050406030204" pitchFamily="18" charset="0"/>
                      </a:rPr>
                      <m:t>𝑇</m:t>
                    </m:r>
                  </m:oMath>
                </a14:m>
                <a:r>
                  <a:rPr lang="en-US" dirty="0"/>
                  <a:t> is the Torque on the motor shaft.</a:t>
                </a:r>
              </a:p>
              <a:p>
                <a:pPr marL="0" indent="0">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𝑇</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𝑎</m:t>
                          </m:r>
                        </m:sub>
                      </m:sSub>
                      <m:r>
                        <a:rPr lang="en-US" b="0" i="1" smtClean="0">
                          <a:latin typeface="Cambria Math" panose="02040503050406030204" pitchFamily="18" charset="0"/>
                        </a:rPr>
                        <m:t>=</m:t>
                      </m:r>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𝑎</m:t>
                          </m:r>
                        </m:sub>
                      </m:sSub>
                    </m:oMath>
                  </m:oMathPara>
                </a14:m>
                <a:endParaRPr lang="en-US" dirty="0"/>
              </a:p>
              <a:p>
                <a:pPr marL="0" indent="0">
                  <a:spcBef>
                    <a:spcPts val="1800"/>
                  </a:spcBef>
                  <a:spcAft>
                    <a:spcPts val="1200"/>
                  </a:spcAf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𝐷𝐶</m:t>
                              </m:r>
                            </m:sub>
                          </m:sSub>
                          <m:r>
                            <a:rPr lang="en-US" i="1">
                              <a:latin typeface="Cambria Math" panose="02040503050406030204" pitchFamily="18" charset="0"/>
                            </a:rPr>
                            <m:t>−</m:t>
                          </m:r>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𝑎</m:t>
                              </m:r>
                            </m:sub>
                          </m:sSub>
                        </m:den>
                      </m:f>
                    </m:oMath>
                  </m:oMathPara>
                </a14:m>
                <a:endParaRPr lang="en-US" dirty="0"/>
              </a:p>
              <a:p>
                <a:pPr marL="0" indent="0">
                  <a:spcBef>
                    <a:spcPts val="1800"/>
                  </a:spcBef>
                  <a:spcAft>
                    <a:spcPts val="1200"/>
                  </a:spcAft>
                  <a:buNone/>
                </a:pPr>
                <a:r>
                  <a:rPr lang="en-US" dirty="0"/>
                  <a:t>For a given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oMath>
                </a14:m>
                <a:r>
                  <a:rPr lang="en-US" dirty="0"/>
                  <a:t>, as power increases,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r>
                  <a:rPr lang="en-US" dirty="0"/>
                  <a:t> decreases.</a:t>
                </a:r>
              </a:p>
              <a:p>
                <a:pPr marL="0" indent="0">
                  <a:spcBef>
                    <a:spcPts val="1800"/>
                  </a:spcBef>
                  <a:spcAft>
                    <a:spcPts val="1200"/>
                  </a:spcAft>
                  <a:buNone/>
                </a:pPr>
                <a:r>
                  <a:rPr lang="en-US" dirty="0"/>
                  <a:t>If </a:t>
                </a:r>
                <a14:m>
                  <m:oMath xmlns:m="http://schemas.openxmlformats.org/officeDocument/2006/math">
                    <m:r>
                      <a:rPr lang="en-US" i="1">
                        <a:latin typeface="Cambria Math" panose="02040503050406030204" pitchFamily="18" charset="0"/>
                      </a:rPr>
                      <m:t>𝑃</m:t>
                    </m:r>
                  </m:oMath>
                </a14:m>
                <a:r>
                  <a:rPr lang="en-US" dirty="0"/>
                  <a:t> is fixed,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oMath>
                </a14:m>
                <a:r>
                  <a:rPr lang="en-US" dirty="0"/>
                  <a:t> controls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endParaRPr lang="en-US" dirty="0"/>
              </a:p>
              <a:p>
                <a:pPr marL="0" indent="0">
                  <a:spcBef>
                    <a:spcPts val="1800"/>
                  </a:spcBef>
                  <a:spcAft>
                    <a:spcPts val="1200"/>
                  </a:spcAft>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r>
                  <a:rPr lang="en-US" dirty="0"/>
                  <a:t> is fixed,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𝐹</m:t>
                        </m:r>
                      </m:sub>
                    </m:sSub>
                  </m:oMath>
                </a14:m>
                <a:r>
                  <a:rPr lang="en-US" dirty="0"/>
                  <a:t> controls </a:t>
                </a:r>
                <a14:m>
                  <m:oMath xmlns:m="http://schemas.openxmlformats.org/officeDocument/2006/math">
                    <m:r>
                      <a:rPr lang="en-US" i="1">
                        <a:latin typeface="Cambria Math" panose="02040503050406030204" pitchFamily="18" charset="0"/>
                      </a:rPr>
                      <m:t>𝑃</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99E0CDD-6438-7D24-EE9E-45613EEDCF2C}"/>
                  </a:ext>
                </a:extLst>
              </p:cNvPr>
              <p:cNvSpPr>
                <a:spLocks noGrp="1" noRot="1" noChangeAspect="1" noMove="1" noResize="1" noEditPoints="1" noAdjustHandles="1" noChangeArrowheads="1" noChangeShapeType="1" noTextEdit="1"/>
              </p:cNvSpPr>
              <p:nvPr>
                <p:ph idx="1"/>
              </p:nvPr>
            </p:nvSpPr>
            <p:spPr>
              <a:xfrm>
                <a:off x="838200" y="1825625"/>
                <a:ext cx="6008914" cy="4351338"/>
              </a:xfrm>
              <a:blipFill>
                <a:blip r:embed="rId2"/>
                <a:stretch>
                  <a:fillRect l="-9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01BB638-239C-C392-FEAE-83193B3F9F6F}"/>
              </a:ext>
            </a:extLst>
          </p:cNvPr>
          <p:cNvSpPr>
            <a:spLocks noGrp="1"/>
          </p:cNvSpPr>
          <p:nvPr>
            <p:ph type="sldNum" sz="quarter" idx="12"/>
          </p:nvPr>
        </p:nvSpPr>
        <p:spPr/>
        <p:txBody>
          <a:bodyPr/>
          <a:lstStyle/>
          <a:p>
            <a:fld id="{5E5D70F2-EF2A-48C9-8162-12667630CBA3}" type="slidenum">
              <a:rPr lang="en-US" smtClean="0"/>
              <a:t>6</a:t>
            </a:fld>
            <a:endParaRPr lang="en-US"/>
          </a:p>
        </p:txBody>
      </p:sp>
      <p:pic>
        <p:nvPicPr>
          <p:cNvPr id="10" name="Picture 9" descr="A diagram of a field electrical circuit&#10;&#10;AI-generated content may be incorrect.">
            <a:extLst>
              <a:ext uri="{FF2B5EF4-FFF2-40B4-BE49-F238E27FC236}">
                <a16:creationId xmlns:a16="http://schemas.microsoft.com/office/drawing/2014/main" id="{099E0D88-6384-2F19-EEEC-0206C1189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618" y="2072640"/>
            <a:ext cx="4145280" cy="271272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70EBA6-4462-0C79-A46F-50E2AFE094E4}"/>
                  </a:ext>
                </a:extLst>
              </p:cNvPr>
              <p:cNvSpPr txBox="1"/>
              <p:nvPr/>
            </p:nvSpPr>
            <p:spPr>
              <a:xfrm>
                <a:off x="6951618" y="5156021"/>
                <a:ext cx="4349204" cy="1200329"/>
              </a:xfrm>
              <a:prstGeom prst="rect">
                <a:avLst/>
              </a:prstGeom>
              <a:noFill/>
            </p:spPr>
            <p:txBody>
              <a:bodyPr wrap="none" rtlCol="0">
                <a:spAutoFit/>
              </a:bodyPr>
              <a:lstStyle/>
              <a:p>
                <a:r>
                  <a:rPr lang="en-US" dirty="0"/>
                  <a:t>In a real prime mover</a:t>
                </a:r>
              </a:p>
              <a:p>
                <a:r>
                  <a:rPr lang="en-US" dirty="0"/>
                  <a:t>If </a:t>
                </a:r>
                <a14:m>
                  <m:oMath xmlns:m="http://schemas.openxmlformats.org/officeDocument/2006/math">
                    <m:r>
                      <a:rPr lang="en-US" i="1">
                        <a:latin typeface="Cambria Math" panose="02040503050406030204" pitchFamily="18" charset="0"/>
                      </a:rPr>
                      <m:t>𝑃</m:t>
                    </m:r>
                  </m:oMath>
                </a14:m>
                <a:r>
                  <a:rPr lang="en-US" dirty="0"/>
                  <a:t> is fixed, the speed governor controls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endParaRPr lang="en-US" i="1" dirty="0">
                  <a:latin typeface="Cambria Math" panose="02040503050406030204" pitchFamily="18" charset="0"/>
                </a:endParaRPr>
              </a:p>
              <a:p>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r>
                  <a:rPr lang="en-US" dirty="0"/>
                  <a:t> is fixed, then fuel throttle controls </a:t>
                </a:r>
                <a14:m>
                  <m:oMath xmlns:m="http://schemas.openxmlformats.org/officeDocument/2006/math">
                    <m:r>
                      <a:rPr lang="en-US" i="1">
                        <a:latin typeface="Cambria Math" panose="02040503050406030204" pitchFamily="18" charset="0"/>
                      </a:rPr>
                      <m:t>𝑃</m:t>
                    </m:r>
                  </m:oMath>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11" name="TextBox 10">
                <a:extLst>
                  <a:ext uri="{FF2B5EF4-FFF2-40B4-BE49-F238E27FC236}">
                    <a16:creationId xmlns:a16="http://schemas.microsoft.com/office/drawing/2014/main" id="{6170EBA6-4462-0C79-A46F-50E2AFE094E4}"/>
                  </a:ext>
                </a:extLst>
              </p:cNvPr>
              <p:cNvSpPr txBox="1">
                <a:spLocks noRot="1" noChangeAspect="1" noMove="1" noResize="1" noEditPoints="1" noAdjustHandles="1" noChangeArrowheads="1" noChangeShapeType="1" noTextEdit="1"/>
              </p:cNvSpPr>
              <p:nvPr/>
            </p:nvSpPr>
            <p:spPr>
              <a:xfrm>
                <a:off x="6951618" y="5156021"/>
                <a:ext cx="4349204" cy="1200329"/>
              </a:xfrm>
              <a:prstGeom prst="rect">
                <a:avLst/>
              </a:prstGeom>
              <a:blipFill>
                <a:blip r:embed="rId4"/>
                <a:stretch>
                  <a:fillRect l="-1120" t="-3046"/>
                </a:stretch>
              </a:blipFill>
            </p:spPr>
            <p:txBody>
              <a:bodyPr/>
              <a:lstStyle/>
              <a:p>
                <a:r>
                  <a:rPr lang="en-US">
                    <a:noFill/>
                  </a:rPr>
                  <a:t> </a:t>
                </a:r>
              </a:p>
            </p:txBody>
          </p:sp>
        </mc:Fallback>
      </mc:AlternateContent>
    </p:spTree>
    <p:extLst>
      <p:ext uri="{BB962C8B-B14F-4D97-AF65-F5344CB8AC3E}">
        <p14:creationId xmlns:p14="http://schemas.microsoft.com/office/powerpoint/2010/main" val="317064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D279-F78C-FFC8-68DE-5AF67DA26F41}"/>
              </a:ext>
            </a:extLst>
          </p:cNvPr>
          <p:cNvSpPr>
            <a:spLocks noGrp="1"/>
          </p:cNvSpPr>
          <p:nvPr>
            <p:ph type="title"/>
          </p:nvPr>
        </p:nvSpPr>
        <p:spPr/>
        <p:txBody>
          <a:bodyPr/>
          <a:lstStyle/>
          <a:p>
            <a:r>
              <a:rPr lang="en-US" dirty="0"/>
              <a:t>AC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3B5BCC-5D10-6E7B-2DBC-5A7BF3B0C976}"/>
                  </a:ext>
                </a:extLst>
              </p:cNvPr>
              <p:cNvSpPr>
                <a:spLocks noGrp="1"/>
              </p:cNvSpPr>
              <p:nvPr>
                <p:ph idx="1"/>
              </p:nvPr>
            </p:nvSpPr>
            <p:spPr>
              <a:xfrm>
                <a:off x="838199" y="1480457"/>
                <a:ext cx="5529943" cy="5012418"/>
              </a:xfrm>
            </p:spPr>
            <p:txBody>
              <a:bodyPr>
                <a:normAutofit lnSpcReduction="10000"/>
              </a:bodyPr>
              <a:lstStyle/>
              <a:p>
                <a:r>
                  <a:rPr lang="en-US" dirty="0"/>
                  <a:t>Stator windings configured in “wye”</a:t>
                </a:r>
              </a:p>
              <a:p>
                <a:pPr lvl="1"/>
                <a:r>
                  <a:rPr lang="en-US" dirty="0"/>
                  <a:t>One end of each coil is connected together</a:t>
                </a:r>
              </a:p>
              <a:p>
                <a:pPr lvl="1"/>
                <a:r>
                  <a:rPr lang="en-US" dirty="0"/>
                  <a:t>Line to line voltage is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a:t> times the line to neutral voltage</a:t>
                </a:r>
              </a:p>
              <a:p>
                <a:pPr lvl="1"/>
                <a:r>
                  <a:rPr lang="en-US" dirty="0"/>
                  <a:t>Provides output power</a:t>
                </a:r>
              </a:p>
              <a:p>
                <a:r>
                  <a:rPr lang="en-US" dirty="0"/>
                  <a:t>DC current in the field (rotor) winding controls the voltage on the stator windings when not paralleled</a:t>
                </a:r>
              </a:p>
              <a:p>
                <a:pPr lvl="1"/>
                <a:r>
                  <a:rPr lang="en-US" dirty="0"/>
                  <a:t>Current in the field winding is controlled by the exciter rheostat</a:t>
                </a:r>
              </a:p>
            </p:txBody>
          </p:sp>
        </mc:Choice>
        <mc:Fallback xmlns="">
          <p:sp>
            <p:nvSpPr>
              <p:cNvPr id="3" name="Content Placeholder 2">
                <a:extLst>
                  <a:ext uri="{FF2B5EF4-FFF2-40B4-BE49-F238E27FC236}">
                    <a16:creationId xmlns:a16="http://schemas.microsoft.com/office/drawing/2014/main" id="{BE3B5BCC-5D10-6E7B-2DBC-5A7BF3B0C976}"/>
                  </a:ext>
                </a:extLst>
              </p:cNvPr>
              <p:cNvSpPr>
                <a:spLocks noGrp="1" noRot="1" noChangeAspect="1" noMove="1" noResize="1" noEditPoints="1" noAdjustHandles="1" noChangeArrowheads="1" noChangeShapeType="1" noTextEdit="1"/>
              </p:cNvSpPr>
              <p:nvPr>
                <p:ph idx="1"/>
              </p:nvPr>
            </p:nvSpPr>
            <p:spPr>
              <a:xfrm>
                <a:off x="838199" y="1480457"/>
                <a:ext cx="5529943" cy="5012418"/>
              </a:xfrm>
              <a:blipFill>
                <a:blip r:embed="rId2"/>
                <a:stretch>
                  <a:fillRect l="-1872" t="-27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FC904A3-6817-6D0C-E5C6-C67F3ED0806D}"/>
              </a:ext>
            </a:extLst>
          </p:cNvPr>
          <p:cNvSpPr>
            <a:spLocks noGrp="1"/>
          </p:cNvSpPr>
          <p:nvPr>
            <p:ph type="sldNum" sz="quarter" idx="12"/>
          </p:nvPr>
        </p:nvSpPr>
        <p:spPr/>
        <p:txBody>
          <a:bodyPr/>
          <a:lstStyle/>
          <a:p>
            <a:fld id="{5E5D70F2-EF2A-48C9-8162-12667630CBA3}" type="slidenum">
              <a:rPr lang="en-US" smtClean="0"/>
              <a:t>7</a:t>
            </a:fld>
            <a:endParaRPr lang="en-US" dirty="0"/>
          </a:p>
        </p:txBody>
      </p:sp>
      <p:pic>
        <p:nvPicPr>
          <p:cNvPr id="7" name="Picture 6">
            <a:extLst>
              <a:ext uri="{FF2B5EF4-FFF2-40B4-BE49-F238E27FC236}">
                <a16:creationId xmlns:a16="http://schemas.microsoft.com/office/drawing/2014/main" id="{3AD21053-58D9-80A9-F446-7937FA31E22F}"/>
              </a:ext>
            </a:extLst>
          </p:cNvPr>
          <p:cNvPicPr>
            <a:picLocks noChangeAspect="1"/>
          </p:cNvPicPr>
          <p:nvPr/>
        </p:nvPicPr>
        <p:blipFill>
          <a:blip r:embed="rId3" cstate="hqprint">
            <a:extLst>
              <a:ext uri="{28A0092B-C50C-407E-A947-70E740481C1C}">
                <a14:useLocalDpi xmlns:a14="http://schemas.microsoft.com/office/drawing/2010/main"/>
              </a:ext>
            </a:extLst>
          </a:blip>
          <a:srcRect l="3008" t="1991" r="20284" b="3333"/>
          <a:stretch>
            <a:fillRect/>
          </a:stretch>
        </p:blipFill>
        <p:spPr>
          <a:xfrm>
            <a:off x="6934200" y="755486"/>
            <a:ext cx="4718826" cy="4368155"/>
          </a:xfrm>
          <a:prstGeom prst="rect">
            <a:avLst/>
          </a:prstGeom>
        </p:spPr>
      </p:pic>
    </p:spTree>
    <p:extLst>
      <p:ext uri="{BB962C8B-B14F-4D97-AF65-F5344CB8AC3E}">
        <p14:creationId xmlns:p14="http://schemas.microsoft.com/office/powerpoint/2010/main" val="390233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B8AB-8C8D-96C7-0E96-8E04487C3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6C153-2F92-EEC1-7940-933B9EE1F8DE}"/>
              </a:ext>
            </a:extLst>
          </p:cNvPr>
          <p:cNvSpPr>
            <a:spLocks noGrp="1"/>
          </p:cNvSpPr>
          <p:nvPr>
            <p:ph type="title"/>
          </p:nvPr>
        </p:nvSpPr>
        <p:spPr/>
        <p:txBody>
          <a:bodyPr/>
          <a:lstStyle/>
          <a:p>
            <a:r>
              <a:rPr lang="en-US" dirty="0"/>
              <a:t>Steady State AC Synchronous Generator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E7603A-3F2A-7962-08B9-B2590010B0E6}"/>
                  </a:ext>
                </a:extLst>
              </p:cNvPr>
              <p:cNvSpPr>
                <a:spLocks noGrp="1"/>
              </p:cNvSpPr>
              <p:nvPr>
                <p:ph idx="1"/>
              </p:nvPr>
            </p:nvSpPr>
            <p:spPr>
              <a:xfrm>
                <a:off x="838200" y="1825625"/>
                <a:ext cx="6128657" cy="4351338"/>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𝑟𝑠</m:t>
                          </m:r>
                        </m:sub>
                      </m:sSub>
                      <m:r>
                        <a:rPr lang="en-US" b="0" i="1" smtClean="0">
                          <a:latin typeface="Cambria Math" panose="02040503050406030204" pitchFamily="18" charset="0"/>
                          <a:ea typeface="Cambria Math" panose="02040503050406030204" pitchFamily="18" charset="0"/>
                        </a:rPr>
                        <m:t>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𝐹</m:t>
                          </m:r>
                        </m:sub>
                      </m:sSub>
                    </m:oMath>
                  </m:oMathPara>
                </a14:m>
                <a:endParaRPr lang="en-US" dirty="0"/>
              </a:p>
              <a:p>
                <a:pPr marL="0" indent="0">
                  <a:buNone/>
                </a:pPr>
                <a:r>
                  <a:rPr lang="en-US" dirty="0">
                    <a:cs typeface="Times New Roman" panose="02020603050405020304" pitchFamily="18" charset="0"/>
                  </a:rPr>
                  <a:t>The electrical frequency </a:t>
                </a:r>
                <a14:m>
                  <m:oMath xmlns:m="http://schemas.openxmlformats.org/officeDocument/2006/math">
                    <m:r>
                      <a:rPr lang="en-US" i="1">
                        <a:latin typeface="Cambria Math" panose="02040503050406030204" pitchFamily="18" charset="0"/>
                        <a:ea typeface="Cambria Math" panose="02040503050406030204" pitchFamily="18" charset="0"/>
                      </a:rPr>
                      <m:t>𝜔</m:t>
                    </m:r>
                  </m:oMath>
                </a14:m>
                <a:r>
                  <a:rPr lang="en-US" dirty="0">
                    <a:latin typeface="Times New Roman" panose="02020603050405020304" pitchFamily="18" charset="0"/>
                    <a:cs typeface="Times New Roman" panose="02020603050405020304" pitchFamily="18" charset="0"/>
                  </a:rPr>
                  <a:t> is </a:t>
                </a:r>
                <a:r>
                  <a:rPr lang="en-US" dirty="0">
                    <a:cs typeface="Times New Roman" panose="02020603050405020304" pitchFamily="18" charset="0"/>
                  </a:rPr>
                  <a:t>proportional to the mechanical frequency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𝑚</m:t>
                        </m:r>
                      </m:sub>
                    </m:sSub>
                  </m:oMath>
                </a14:m>
                <a:r>
                  <a:rPr lang="en-US" dirty="0">
                    <a:latin typeface="Times New Roman" panose="02020603050405020304" pitchFamily="18" charset="0"/>
                    <a:cs typeface="Times New Roman" panose="02020603050405020304" pitchFamily="18" charset="0"/>
                  </a:rPr>
                  <a:t> </a:t>
                </a:r>
              </a:p>
              <a:p>
                <a:pPr marL="0" indent="0">
                  <a:buNone/>
                </a:pPr>
                <a:r>
                  <a:rPr lang="en-US" dirty="0"/>
                  <a:t>The total Apparent Power for all three phases is given in phasor notation (using rms values)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e>
                        <m:sub>
                          <m:r>
                            <a:rPr lang="en-US" b="0" i="1" smtClean="0">
                              <a:latin typeface="Cambria Math" panose="02040503050406030204" pitchFamily="18" charset="0"/>
                            </a:rPr>
                            <m:t>𝑎</m:t>
                          </m:r>
                        </m:sub>
                      </m:sSub>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𝑖</m:t>
                              </m:r>
                            </m:e>
                          </m:acc>
                        </m:e>
                        <m:sub>
                          <m:r>
                            <a:rPr lang="en-US" b="0" i="1" smtClean="0">
                              <a:latin typeface="Cambria Math" panose="02040503050406030204" pitchFamily="18" charset="0"/>
                            </a:rPr>
                            <m:t>𝑎</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𝑗</m:t>
                          </m:r>
                        </m:e>
                      </m:acc>
                    </m:oMath>
                  </m:oMathPara>
                </a14:m>
                <a:endParaRPr lang="en-US" dirty="0"/>
              </a:p>
              <a:p>
                <a:pPr marL="0" indent="0">
                  <a:buNone/>
                </a:pPr>
                <a:r>
                  <a:rPr lang="en-US" dirty="0"/>
                  <a:t>Neglecting the losses 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𝑎</m:t>
                        </m:r>
                      </m:sub>
                    </m:sSub>
                  </m:oMath>
                </a14:m>
                <a:r>
                  <a:rPr lang="en-US" dirty="0"/>
                  <a:t>, the power on the shaft is simply </a:t>
                </a:r>
                <a:r>
                  <a:rPr lang="en-US" i="1" dirty="0">
                    <a:latin typeface="Times New Roman" panose="02020603050405020304" pitchFamily="18" charset="0"/>
                    <a:cs typeface="Times New Roman" panose="02020603050405020304" pitchFamily="18" charset="0"/>
                  </a:rPr>
                  <a:t>P.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r>
                            <a:rPr lang="en-US" b="0" i="1" smtClean="0">
                              <a:latin typeface="Cambria Math" panose="02040503050406030204" pitchFamily="18" charset="0"/>
                              <a:cs typeface="Times New Roman" panose="02020603050405020304" pitchFamily="18" charset="0"/>
                            </a:rPr>
                            <m:t>𝑎𝑓</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𝑋</m:t>
                          </m:r>
                        </m:e>
                        <m:sub>
                          <m:r>
                            <a:rPr lang="en-US" b="0" i="1" smtClean="0">
                              <a:latin typeface="Cambria Math" panose="02040503050406030204" pitchFamily="18" charset="0"/>
                              <a:cs typeface="Times New Roman" panose="02020603050405020304" pitchFamily="18" charset="0"/>
                            </a:rPr>
                            <m:t>𝑠</m:t>
                          </m:r>
                        </m:sub>
                      </m:sSub>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𝑖</m:t>
                              </m:r>
                            </m:e>
                          </m:acc>
                        </m:e>
                        <m:sub>
                          <m:r>
                            <a:rPr lang="en-US" b="0" i="1" smtClean="0">
                              <a:latin typeface="Cambria Math" panose="02040503050406030204" pitchFamily="18" charset="0"/>
                              <a:cs typeface="Times New Roman" panose="02020603050405020304" pitchFamily="18" charset="0"/>
                            </a:rPr>
                            <m:t>𝑎</m:t>
                          </m:r>
                        </m:sub>
                      </m:sSub>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𝑗</m:t>
                          </m:r>
                        </m:e>
                      </m:acc>
                      <m:r>
                        <a:rPr lang="en-US" b="0"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𝑅</m:t>
                          </m:r>
                        </m:e>
                        <m:sub>
                          <m:r>
                            <a:rPr lang="en-US" b="0" i="1" smtClean="0">
                              <a:latin typeface="Cambria Math" panose="02040503050406030204" pitchFamily="18" charset="0"/>
                              <a:cs typeface="Times New Roman" panose="02020603050405020304" pitchFamily="18" charset="0"/>
                            </a:rPr>
                            <m:t>𝑎</m:t>
                          </m:r>
                        </m:sub>
                      </m:sSub>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𝑖</m:t>
                              </m:r>
                            </m:e>
                          </m:acc>
                        </m:e>
                        <m:sub>
                          <m:r>
                            <a:rPr lang="en-US" i="1">
                              <a:latin typeface="Cambria Math" panose="02040503050406030204" pitchFamily="18" charset="0"/>
                              <a:cs typeface="Times New Roman" panose="02020603050405020304" pitchFamily="18" charset="0"/>
                            </a:rPr>
                            <m:t>𝑎</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𝑉</m:t>
                              </m:r>
                            </m:e>
                          </m:acc>
                        </m:e>
                        <m:sub>
                          <m:r>
                            <a:rPr lang="en-US" b="0" i="1" smtClean="0">
                              <a:latin typeface="Cambria Math" panose="02040503050406030204" pitchFamily="18" charset="0"/>
                              <a:cs typeface="Times New Roman" panose="02020603050405020304" pitchFamily="18" charset="0"/>
                            </a:rPr>
                            <m:t>𝑎</m:t>
                          </m:r>
                        </m:sub>
                      </m:sSub>
                    </m:oMath>
                  </m:oMathPara>
                </a14:m>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2AE7603A-3F2A-7962-08B9-B2590010B0E6}"/>
                  </a:ext>
                </a:extLst>
              </p:cNvPr>
              <p:cNvSpPr>
                <a:spLocks noGrp="1" noRot="1" noChangeAspect="1" noMove="1" noResize="1" noEditPoints="1" noAdjustHandles="1" noChangeArrowheads="1" noChangeShapeType="1" noTextEdit="1"/>
              </p:cNvSpPr>
              <p:nvPr>
                <p:ph idx="1"/>
              </p:nvPr>
            </p:nvSpPr>
            <p:spPr>
              <a:xfrm>
                <a:off x="838200" y="1825625"/>
                <a:ext cx="6128657" cy="4351338"/>
              </a:xfrm>
              <a:blipFill>
                <a:blip r:embed="rId2"/>
                <a:stretch>
                  <a:fillRect l="-17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7807AB1-1EAC-8EFB-A436-0A99D45D44EE}"/>
              </a:ext>
            </a:extLst>
          </p:cNvPr>
          <p:cNvSpPr>
            <a:spLocks noGrp="1"/>
          </p:cNvSpPr>
          <p:nvPr>
            <p:ph type="sldNum" sz="quarter" idx="12"/>
          </p:nvPr>
        </p:nvSpPr>
        <p:spPr/>
        <p:txBody>
          <a:bodyPr/>
          <a:lstStyle/>
          <a:p>
            <a:fld id="{5E5D70F2-EF2A-48C9-8162-12667630CBA3}" type="slidenum">
              <a:rPr lang="en-US" smtClean="0"/>
              <a:t>8</a:t>
            </a:fld>
            <a:endParaRPr lang="en-US"/>
          </a:p>
        </p:txBody>
      </p:sp>
      <p:pic>
        <p:nvPicPr>
          <p:cNvPr id="6" name="Picture 5" descr="A diagram of a field and a field diagram&#10;&#10;AI-generated content may be incorrect.">
            <a:extLst>
              <a:ext uri="{FF2B5EF4-FFF2-40B4-BE49-F238E27FC236}">
                <a16:creationId xmlns:a16="http://schemas.microsoft.com/office/drawing/2014/main" id="{41C01F40-16CD-2CC4-A6D9-1717F70CD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676" y="2344284"/>
            <a:ext cx="4434687" cy="2169432"/>
          </a:xfrm>
          <a:prstGeom prst="rect">
            <a:avLst/>
          </a:prstGeom>
        </p:spPr>
      </p:pic>
    </p:spTree>
    <p:extLst>
      <p:ext uri="{BB962C8B-B14F-4D97-AF65-F5344CB8AC3E}">
        <p14:creationId xmlns:p14="http://schemas.microsoft.com/office/powerpoint/2010/main" val="229004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3D08-33EA-40E3-FB0E-2505415DB004}"/>
              </a:ext>
            </a:extLst>
          </p:cNvPr>
          <p:cNvSpPr>
            <a:spLocks noGrp="1"/>
          </p:cNvSpPr>
          <p:nvPr>
            <p:ph type="title"/>
          </p:nvPr>
        </p:nvSpPr>
        <p:spPr/>
        <p:txBody>
          <a:bodyPr/>
          <a:lstStyle/>
          <a:p>
            <a:r>
              <a:rPr lang="en-US" dirty="0"/>
              <a:t>Steady State AC Synchronous Generator Theory – Not connected to the grid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5207EC-2BBD-BE3E-0E24-1996DA76256A}"/>
                  </a:ext>
                </a:extLst>
              </p:cNvPr>
              <p:cNvSpPr>
                <a:spLocks noGrp="1"/>
              </p:cNvSpPr>
              <p:nvPr>
                <p:ph idx="1"/>
              </p:nvPr>
            </p:nvSpPr>
            <p:spPr>
              <a:xfrm>
                <a:off x="838199" y="1777433"/>
                <a:ext cx="7053943" cy="4399530"/>
              </a:xfrm>
            </p:spPr>
            <p:txBody>
              <a:bodyPr>
                <a:normAutofit fontScale="85000" lnSpcReduction="20000"/>
              </a:bodyPr>
              <a:lstStyle/>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𝐸</m:t>
                              </m:r>
                            </m:e>
                          </m:acc>
                        </m:e>
                        <m:sub>
                          <m:r>
                            <a:rPr lang="en-US" i="1">
                              <a:latin typeface="Cambria Math" panose="02040503050406030204" pitchFamily="18" charset="0"/>
                              <a:cs typeface="Times New Roman" panose="02020603050405020304" pitchFamily="18" charset="0"/>
                            </a:rPr>
                            <m:t>𝑎𝑓</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i="1">
                              <a:latin typeface="Cambria Math" panose="02040503050406030204" pitchFamily="18" charset="0"/>
                              <a:cs typeface="Times New Roman" panose="02020603050405020304" pitchFamily="18" charset="0"/>
                            </a:rPr>
                            <m:t>𝑠</m:t>
                          </m:r>
                        </m:sub>
                      </m:sSub>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𝑖</m:t>
                              </m:r>
                            </m:e>
                          </m:acc>
                        </m:e>
                        <m:sub>
                          <m:r>
                            <a:rPr lang="en-US" i="1">
                              <a:latin typeface="Cambria Math" panose="02040503050406030204" pitchFamily="18" charset="0"/>
                              <a:cs typeface="Times New Roman" panose="02020603050405020304" pitchFamily="18" charset="0"/>
                            </a:rPr>
                            <m:t>𝑎</m:t>
                          </m:r>
                        </m:sub>
                      </m:sSub>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𝑗</m:t>
                          </m:r>
                        </m:e>
                      </m:acc>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𝑅</m:t>
                          </m:r>
                        </m:e>
                        <m:sub>
                          <m:r>
                            <a:rPr lang="en-US" i="1">
                              <a:latin typeface="Cambria Math" panose="02040503050406030204" pitchFamily="18" charset="0"/>
                              <a:cs typeface="Times New Roman" panose="02020603050405020304" pitchFamily="18" charset="0"/>
                            </a:rPr>
                            <m:t>𝑎</m:t>
                          </m:r>
                        </m:sub>
                      </m:sSub>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𝑖</m:t>
                              </m:r>
                            </m:e>
                          </m:acc>
                        </m:e>
                        <m:sub>
                          <m:r>
                            <a:rPr lang="en-US" i="1">
                              <a:latin typeface="Cambria Math" panose="02040503050406030204" pitchFamily="18" charset="0"/>
                              <a:cs typeface="Times New Roman" panose="02020603050405020304" pitchFamily="18" charset="0"/>
                            </a:rPr>
                            <m:t>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𝑉</m:t>
                              </m:r>
                            </m:e>
                          </m:acc>
                        </m:e>
                        <m:sub>
                          <m:r>
                            <a:rPr lang="en-US" i="1">
                              <a:latin typeface="Cambria Math" panose="02040503050406030204" pitchFamily="18" charset="0"/>
                              <a:cs typeface="Times New Roman" panose="02020603050405020304" pitchFamily="18" charset="0"/>
                            </a:rPr>
                            <m:t>𝑎</m:t>
                          </m:r>
                        </m:sub>
                      </m:sSub>
                    </m:oMath>
                  </m:oMathPara>
                </a14:m>
                <a:endParaRPr lang="en-US" dirty="0">
                  <a:latin typeface="Times New Roman" panose="02020603050405020304" pitchFamily="18" charset="0"/>
                  <a:cs typeface="Times New Roman" panose="02020603050405020304" pitchFamily="18" charset="0"/>
                </a:endParaRP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𝑉</m:t>
                              </m:r>
                            </m:e>
                          </m:acc>
                        </m:e>
                        <m:sub>
                          <m:r>
                            <a:rPr lang="en-US" i="1">
                              <a:latin typeface="Cambria Math" panose="02040503050406030204" pitchFamily="18" charset="0"/>
                              <a:cs typeface="Times New Roman" panose="02020603050405020304" pitchFamily="18" charset="0"/>
                            </a:rPr>
                            <m:t>𝑎</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b="0" i="1" smtClean="0">
                              <a:latin typeface="Cambria Math" panose="02040503050406030204" pitchFamily="18" charset="0"/>
                              <a:cs typeface="Times New Roman" panose="02020603050405020304" pitchFamily="18" charset="0"/>
                            </a:rPr>
                            <m:t>𝐿</m:t>
                          </m:r>
                        </m:sub>
                      </m:sSub>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𝑖</m:t>
                              </m:r>
                            </m:e>
                          </m:acc>
                        </m:e>
                        <m:sub>
                          <m:r>
                            <a:rPr lang="en-US" i="1">
                              <a:latin typeface="Cambria Math" panose="02040503050406030204" pitchFamily="18" charset="0"/>
                              <a:cs typeface="Times New Roman" panose="02020603050405020304" pitchFamily="18" charset="0"/>
                            </a:rPr>
                            <m:t>𝑎</m:t>
                          </m:r>
                        </m:sub>
                      </m:sSub>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𝑗</m:t>
                          </m:r>
                        </m:e>
                      </m:acc>
                      <m:r>
                        <a:rPr lang="en-US"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𝑅</m:t>
                          </m:r>
                        </m:e>
                        <m:sub>
                          <m:r>
                            <a:rPr lang="en-US" b="0" i="1" smtClean="0">
                              <a:latin typeface="Cambria Math" panose="02040503050406030204" pitchFamily="18" charset="0"/>
                              <a:cs typeface="Times New Roman" panose="02020603050405020304" pitchFamily="18" charset="0"/>
                            </a:rPr>
                            <m:t>𝐿</m:t>
                          </m:r>
                        </m:sub>
                      </m:sSub>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𝑖</m:t>
                              </m:r>
                            </m:e>
                          </m:acc>
                        </m:e>
                        <m:sub>
                          <m:r>
                            <a:rPr lang="en-US" i="1">
                              <a:latin typeface="Cambria Math" panose="02040503050406030204" pitchFamily="18" charset="0"/>
                              <a:cs typeface="Times New Roman" panose="02020603050405020304" pitchFamily="18" charset="0"/>
                            </a:rPr>
                            <m:t>𝑎</m:t>
                          </m:r>
                        </m:sub>
                      </m:sSub>
                    </m:oMath>
                  </m:oMathPara>
                </a14:m>
                <a:endParaRPr lang="en-US" dirty="0">
                  <a:latin typeface="Times New Roman" panose="02020603050405020304" pitchFamily="18" charset="0"/>
                  <a:cs typeface="Times New Roman" panose="02020603050405020304" pitchFamily="18" charset="0"/>
                </a:endParaRP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𝑉</m:t>
                              </m:r>
                            </m:e>
                          </m:acc>
                        </m:e>
                        <m:sub>
                          <m:r>
                            <a:rPr lang="en-US" i="1">
                              <a:latin typeface="Cambria Math" panose="02040503050406030204" pitchFamily="18" charset="0"/>
                              <a:cs typeface="Times New Roman" panose="02020603050405020304" pitchFamily="18" charset="0"/>
                            </a:rPr>
                            <m:t>𝑎</m:t>
                          </m:r>
                        </m:sub>
                      </m:sSub>
                      <m:r>
                        <a:rPr lang="en-US" i="1">
                          <a:latin typeface="Cambria Math" panose="02040503050406030204" pitchFamily="18" charset="0"/>
                          <a:cs typeface="Times New Roman" panose="02020603050405020304" pitchFamily="18" charset="0"/>
                        </a:rPr>
                        <m:t>=</m:t>
                      </m:r>
                      <m:f>
                        <m:fPr>
                          <m:ctrlPr>
                            <a:rPr lang="en-US"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i="1">
                                  <a:latin typeface="Cambria Math" panose="02040503050406030204" pitchFamily="18" charset="0"/>
                                  <a:cs typeface="Times New Roman" panose="02020603050405020304" pitchFamily="18" charset="0"/>
                                </a:rPr>
                                <m:t>𝐿</m:t>
                              </m:r>
                            </m:sub>
                          </m:sSub>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𝑗</m:t>
                              </m:r>
                            </m:e>
                          </m:acc>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𝑅</m:t>
                              </m:r>
                            </m:e>
                            <m:sub>
                              <m:r>
                                <a:rPr lang="en-US" i="1">
                                  <a:latin typeface="Cambria Math" panose="02040503050406030204" pitchFamily="18" charset="0"/>
                                  <a:cs typeface="Times New Roman" panose="02020603050405020304" pitchFamily="18" charset="0"/>
                                </a:rPr>
                                <m:t>𝐿</m:t>
                              </m:r>
                            </m:sub>
                          </m:sSub>
                        </m:num>
                        <m:den>
                          <m:d>
                            <m:dPr>
                              <m:ctrlPr>
                                <a:rPr lang="en-US" i="1" smtClean="0">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i="1">
                                      <a:latin typeface="Cambria Math" panose="02040503050406030204" pitchFamily="18" charset="0"/>
                                      <a:cs typeface="Times New Roman" panose="02020603050405020304" pitchFamily="18" charset="0"/>
                                    </a:rPr>
                                    <m:t>𝐿</m:t>
                                  </m:r>
                                </m:sub>
                              </m:sSub>
                              <m:r>
                                <a:rPr lang="en-US" b="0"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i="1">
                                      <a:latin typeface="Cambria Math" panose="02040503050406030204" pitchFamily="18" charset="0"/>
                                      <a:cs typeface="Times New Roman" panose="02020603050405020304" pitchFamily="18" charset="0"/>
                                    </a:rPr>
                                    <m:t>𝑠</m:t>
                                  </m:r>
                                </m:sub>
                              </m:sSub>
                            </m:e>
                          </m:d>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𝑗</m:t>
                              </m:r>
                            </m:e>
                          </m:acc>
                          <m:r>
                            <a:rPr lang="en-US" i="1">
                              <a:latin typeface="Cambria Math" panose="02040503050406030204" pitchFamily="18" charset="0"/>
                              <a:cs typeface="Times New Roman" panose="02020603050405020304" pitchFamily="18" charset="0"/>
                            </a:rPr>
                            <m:t>+</m:t>
                          </m:r>
                          <m:d>
                            <m:dPr>
                              <m:ctrlPr>
                                <a:rPr lang="en-US" i="1" smtClean="0">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𝑅</m:t>
                                  </m:r>
                                </m:e>
                                <m:sub>
                                  <m:r>
                                    <a:rPr lang="en-US" i="1">
                                      <a:latin typeface="Cambria Math" panose="02040503050406030204" pitchFamily="18" charset="0"/>
                                      <a:cs typeface="Times New Roman" panose="02020603050405020304" pitchFamily="18" charset="0"/>
                                    </a:rPr>
                                    <m:t>𝐿</m:t>
                                  </m:r>
                                </m:sub>
                              </m:sSub>
                              <m:r>
                                <a:rPr lang="en-US" b="0"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𝑅</m:t>
                                  </m:r>
                                </m:e>
                                <m:sub>
                                  <m:r>
                                    <a:rPr lang="en-US" i="1">
                                      <a:latin typeface="Cambria Math" panose="02040503050406030204" pitchFamily="18" charset="0"/>
                                      <a:cs typeface="Times New Roman" panose="02020603050405020304" pitchFamily="18" charset="0"/>
                                    </a:rPr>
                                    <m:t>𝑎</m:t>
                                  </m:r>
                                </m:sub>
                              </m:sSub>
                            </m:e>
                          </m:d>
                        </m:den>
                      </m:f>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𝐸</m:t>
                              </m:r>
                            </m:e>
                          </m:acc>
                        </m:e>
                        <m:sub>
                          <m:r>
                            <a:rPr lang="en-US" i="1">
                              <a:latin typeface="Cambria Math" panose="02040503050406030204" pitchFamily="18" charset="0"/>
                              <a:cs typeface="Times New Roman" panose="02020603050405020304" pitchFamily="18" charset="0"/>
                            </a:rPr>
                            <m:t>𝑎𝑓</m:t>
                          </m:r>
                        </m:sub>
                      </m:sSub>
                    </m:oMath>
                  </m:oMathPara>
                </a14:m>
                <a:endParaRPr lang="en-US" dirty="0">
                  <a:latin typeface="Times New Roman" panose="02020603050405020304" pitchFamily="18" charset="0"/>
                  <a:cs typeface="Times New Roman" panose="02020603050405020304" pitchFamily="18" charset="0"/>
                </a:endParaRPr>
              </a:p>
              <a:p>
                <a:pPr marL="0" indent="0">
                  <a:spcAft>
                    <a:spcPts val="1200"/>
                  </a:spcAft>
                  <a:buNone/>
                </a:pPr>
                <a:r>
                  <a:rPr lang="en-US" dirty="0">
                    <a:cs typeface="Times New Roman" panose="02020603050405020304" pitchFamily="18" charset="0"/>
                  </a:rPr>
                  <a:t>If the field excitation current and frequency stays constant, then as the load impedance decreases (Load apparent power increases), then the phase voltage also decreases. (Assumes shaft speed is regulated by the prime mover)  Field excitation current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𝐹</m:t>
                        </m:r>
                      </m:sub>
                    </m:sSub>
                    <m:r>
                      <a:rPr lang="en-US" i="1">
                        <a:latin typeface="Cambria Math" panose="02040503050406030204" pitchFamily="18" charset="0"/>
                        <a:ea typeface="Cambria Math" panose="02040503050406030204" pitchFamily="18" charset="0"/>
                      </a:rPr>
                      <m:t> </m:t>
                    </m:r>
                  </m:oMath>
                </a14:m>
                <a:r>
                  <a:rPr lang="en-US" dirty="0">
                    <a:cs typeface="Times New Roman" panose="02020603050405020304" pitchFamily="18" charset="0"/>
                  </a:rPr>
                  <a:t>can be adjusted to maintain phase voltage.</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𝑟𝑠</m:t>
                          </m:r>
                        </m:sub>
                      </m:sSub>
                      <m:r>
                        <a:rPr lang="en-US" i="1">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𝐹</m:t>
                          </m:r>
                        </m:sub>
                      </m:sSub>
                    </m:oMath>
                  </m:oMathPara>
                </a14:m>
                <a:endParaRPr lang="en-US" dirty="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855207EC-2BBD-BE3E-0E24-1996DA76256A}"/>
                  </a:ext>
                </a:extLst>
              </p:cNvPr>
              <p:cNvSpPr>
                <a:spLocks noGrp="1" noRot="1" noChangeAspect="1" noMove="1" noResize="1" noEditPoints="1" noAdjustHandles="1" noChangeArrowheads="1" noChangeShapeType="1" noTextEdit="1"/>
              </p:cNvSpPr>
              <p:nvPr>
                <p:ph idx="1"/>
              </p:nvPr>
            </p:nvSpPr>
            <p:spPr>
              <a:xfrm>
                <a:off x="838199" y="1777433"/>
                <a:ext cx="7053943" cy="4399530"/>
              </a:xfrm>
              <a:blipFill>
                <a:blip r:embed="rId2"/>
                <a:stretch>
                  <a:fillRect l="-1295" r="-18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5481A90-988D-4025-8EC5-F718F3D3BA4F}"/>
              </a:ext>
            </a:extLst>
          </p:cNvPr>
          <p:cNvSpPr>
            <a:spLocks noGrp="1"/>
          </p:cNvSpPr>
          <p:nvPr>
            <p:ph type="sldNum" sz="quarter" idx="12"/>
          </p:nvPr>
        </p:nvSpPr>
        <p:spPr/>
        <p:txBody>
          <a:bodyPr/>
          <a:lstStyle/>
          <a:p>
            <a:fld id="{5E5D70F2-EF2A-48C9-8162-12667630CBA3}" type="slidenum">
              <a:rPr lang="en-US" smtClean="0"/>
              <a:t>9</a:t>
            </a:fld>
            <a:endParaRPr lang="en-US"/>
          </a:p>
        </p:txBody>
      </p:sp>
      <p:pic>
        <p:nvPicPr>
          <p:cNvPr id="8" name="Picture 7" descr="A diagram of a electrical circuit&#10;&#10;AI-generated content may be incorrect.">
            <a:extLst>
              <a:ext uri="{FF2B5EF4-FFF2-40B4-BE49-F238E27FC236}">
                <a16:creationId xmlns:a16="http://schemas.microsoft.com/office/drawing/2014/main" id="{961CD1BF-5ECA-4467-B56C-15DF709E9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728" y="1777433"/>
            <a:ext cx="3118349" cy="2598624"/>
          </a:xfrm>
          <a:prstGeom prst="rect">
            <a:avLst/>
          </a:prstGeom>
        </p:spPr>
      </p:pic>
    </p:spTree>
    <p:extLst>
      <p:ext uri="{BB962C8B-B14F-4D97-AF65-F5344CB8AC3E}">
        <p14:creationId xmlns:p14="http://schemas.microsoft.com/office/powerpoint/2010/main" val="296794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1115</Words>
  <Application>Microsoft Office PowerPoint</Application>
  <PresentationFormat>Widescreen</PresentationFormat>
  <Paragraphs>163</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Operating a Generator Paralleled to the Grid</vt:lpstr>
      <vt:lpstr>Introduction</vt:lpstr>
      <vt:lpstr>Purpose of this video</vt:lpstr>
      <vt:lpstr>Schematic</vt:lpstr>
      <vt:lpstr>Prime Mover</vt:lpstr>
      <vt:lpstr>Steady State DC Motor Theory</vt:lpstr>
      <vt:lpstr>AC Generator</vt:lpstr>
      <vt:lpstr>Steady State AC Synchronous Generator Theory</vt:lpstr>
      <vt:lpstr>Steady State AC Synchronous Generator Theory – Not connected to the grid</vt:lpstr>
      <vt:lpstr>Steady State AC Synchronous Generator Theory – Connected to the grid</vt:lpstr>
      <vt:lpstr>Steady State AC Synchronous Generator Theory – Connected to the grid</vt:lpstr>
      <vt:lpstr>Procedure –Paralleled</vt:lpstr>
      <vt:lpstr>Steady State AC Synchronous Generator Theory – Connected to the grid</vt:lpstr>
      <vt:lpstr>Procedure – Not Paralleled</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1</dc:title>
  <dc:creator>Norbert Doerry</dc:creator>
  <cp:lastModifiedBy>Norbert Doerry</cp:lastModifiedBy>
  <cp:revision>37</cp:revision>
  <dcterms:created xsi:type="dcterms:W3CDTF">2024-06-09T14:03:08Z</dcterms:created>
  <dcterms:modified xsi:type="dcterms:W3CDTF">2025-08-21T15:24:41Z</dcterms:modified>
</cp:coreProperties>
</file>